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6" r:id="rId6"/>
    <p:sldId id="259" r:id="rId7"/>
    <p:sldId id="270" r:id="rId8"/>
    <p:sldId id="272" r:id="rId9"/>
    <p:sldId id="281" r:id="rId10"/>
    <p:sldId id="290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71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5E7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80580-4BA2-334A-82AE-CFDE10B629AA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8575B-5124-7C45-AE55-50D3CFD0C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22B5977-86E8-E44D-8E7C-83A1656B4259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F62658FE-76AD-0940-ACFD-917A7D9F0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anscom.lsce.ipsl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anscom.lsce.ipsl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353" y="966596"/>
            <a:ext cx="8519934" cy="8850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Atmospheric Inversion results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10037" y="3462782"/>
            <a:ext cx="66992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4572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Philippe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Peylin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LSCE, France</a:t>
            </a:r>
          </a:p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Rachel Law </a:t>
            </a:r>
          </a:p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CSIRO, Australia</a:t>
            </a:r>
          </a:p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Kevin Gurney, Xia Zhang </a:t>
            </a:r>
          </a:p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Arizona State University/Purdue University, USA</a:t>
            </a:r>
          </a:p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Zegbeu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poussi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LSCE, France</a:t>
            </a:r>
          </a:p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model participants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9252" y="6478016"/>
            <a:ext cx="1781048" cy="274320"/>
          </a:xfrm>
        </p:spPr>
        <p:txBody>
          <a:bodyPr/>
          <a:lstStyle/>
          <a:p>
            <a:r>
              <a:rPr lang="en-US" sz="1200" dirty="0" err="1" smtClean="0"/>
              <a:t>Viterbo</a:t>
            </a:r>
            <a:r>
              <a:rPr lang="en-US" sz="1200" dirty="0" smtClean="0"/>
              <a:t> RECCAP</a:t>
            </a:r>
            <a:endParaRPr lang="en-US" sz="120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16000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following results are preliminary and based on current submissions. These may change at a </a:t>
            </a:r>
            <a:r>
              <a:rPr lang="en-US" smtClean="0"/>
              <a:t>future time.</a:t>
            </a:r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52" name="Picture 28" descr="FCO2_Bars_INV_RECCAP_raw_1996-2007_yearly_natc_natl"/>
          <p:cNvPicPr>
            <a:picLocks noChangeAspect="1" noChangeArrowheads="1"/>
          </p:cNvPicPr>
          <p:nvPr/>
        </p:nvPicPr>
        <p:blipFill>
          <a:blip r:embed="rId2"/>
          <a:srcRect l="2751" t="6763" r="4951" b="22542"/>
          <a:stretch>
            <a:fillRect/>
          </a:stretch>
        </p:blipFill>
        <p:spPr bwMode="auto">
          <a:xfrm>
            <a:off x="4829175" y="1382713"/>
            <a:ext cx="417830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3" name="Picture 29" descr="FCO2_Bars_INV_RECCAP_raw_1996-2007_yearly_natc_euras"/>
          <p:cNvPicPr>
            <a:picLocks noChangeAspect="1" noChangeArrowheads="1"/>
          </p:cNvPicPr>
          <p:nvPr/>
        </p:nvPicPr>
        <p:blipFill>
          <a:blip r:embed="rId3"/>
          <a:srcRect l="2751" t="6763" r="4951" b="22542"/>
          <a:stretch>
            <a:fillRect/>
          </a:stretch>
        </p:blipFill>
        <p:spPr bwMode="auto">
          <a:xfrm>
            <a:off x="4859338" y="4465638"/>
            <a:ext cx="417830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4" name="Picture 30" descr="FCO2_Bars_INV_RECCAP_raw_1996-2007_yearly_natc_europe"/>
          <p:cNvPicPr>
            <a:picLocks noChangeAspect="1" noChangeArrowheads="1"/>
          </p:cNvPicPr>
          <p:nvPr/>
        </p:nvPicPr>
        <p:blipFill>
          <a:blip r:embed="rId4"/>
          <a:srcRect l="2751" t="6763" r="4951" b="22542"/>
          <a:stretch>
            <a:fillRect/>
          </a:stretch>
        </p:blipFill>
        <p:spPr bwMode="auto">
          <a:xfrm>
            <a:off x="117475" y="4438650"/>
            <a:ext cx="41783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5" name="Picture 31" descr="FCO2_Bars_INV_RECCAP_raw_1996-2007_yearly_natc_name"/>
          <p:cNvPicPr>
            <a:picLocks noChangeAspect="1" noChangeArrowheads="1"/>
          </p:cNvPicPr>
          <p:nvPr/>
        </p:nvPicPr>
        <p:blipFill>
          <a:blip r:embed="rId5"/>
          <a:srcRect l="2751" t="6763" r="4951" b="22542"/>
          <a:stretch>
            <a:fillRect/>
          </a:stretch>
        </p:blipFill>
        <p:spPr bwMode="auto">
          <a:xfrm>
            <a:off x="79375" y="1385888"/>
            <a:ext cx="417830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639763" y="139700"/>
            <a:ext cx="7924800" cy="685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</a:rPr>
              <a:t>Results 1 : Long term means </a:t>
            </a:r>
          </a:p>
        </p:txBody>
      </p:sp>
      <p:sp>
        <p:nvSpPr>
          <p:cNvPr id="52231" name="Text Box 15"/>
          <p:cNvSpPr txBox="1">
            <a:spLocks noChangeArrowheads="1"/>
          </p:cNvSpPr>
          <p:nvPr/>
        </p:nvSpPr>
        <p:spPr bwMode="auto">
          <a:xfrm>
            <a:off x="1981200" y="3735388"/>
            <a:ext cx="1304925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200" b="1">
                <a:solidFill>
                  <a:srgbClr val="FF0000"/>
                </a:solidFill>
              </a:rPr>
              <a:t>LSCE_an_v2.1</a:t>
            </a:r>
          </a:p>
          <a:p>
            <a:pPr defTabSz="914400"/>
            <a:r>
              <a:rPr lang="en-US" sz="1200" b="1">
                <a:solidFill>
                  <a:srgbClr val="000099"/>
                </a:solidFill>
              </a:rPr>
              <a:t>JENA_s96_v3.2</a:t>
            </a:r>
          </a:p>
          <a:p>
            <a:pPr defTabSz="914400"/>
            <a:r>
              <a:rPr lang="en-US" sz="1200" b="1">
                <a:solidFill>
                  <a:srgbClr val="0066FF"/>
                </a:solidFill>
              </a:rPr>
              <a:t>CTracker_EU</a:t>
            </a:r>
          </a:p>
        </p:txBody>
      </p:sp>
      <p:sp>
        <p:nvSpPr>
          <p:cNvPr id="52232" name="Text Box 16"/>
          <p:cNvSpPr txBox="1">
            <a:spLocks noChangeArrowheads="1"/>
          </p:cNvSpPr>
          <p:nvPr/>
        </p:nvSpPr>
        <p:spPr bwMode="auto">
          <a:xfrm>
            <a:off x="3438525" y="3729038"/>
            <a:ext cx="1196975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666633"/>
                </a:solidFill>
              </a:rPr>
              <a:t>LSCE_var_v1</a:t>
            </a:r>
            <a:r>
              <a:rPr lang="en-US" sz="1200" b="1"/>
              <a:t>.</a:t>
            </a:r>
          </a:p>
          <a:p>
            <a:r>
              <a:rPr lang="en-US" sz="1200" b="1">
                <a:solidFill>
                  <a:srgbClr val="990000"/>
                </a:solidFill>
              </a:rPr>
              <a:t>C13_MATCH</a:t>
            </a:r>
          </a:p>
          <a:p>
            <a:r>
              <a:rPr lang="en-US" sz="1200" b="1">
                <a:solidFill>
                  <a:srgbClr val="CC0099"/>
                </a:solidFill>
              </a:rPr>
              <a:t>CTracker_US</a:t>
            </a:r>
            <a:endParaRPr lang="en-US" sz="1200" b="1">
              <a:solidFill>
                <a:schemeClr val="folHlink"/>
              </a:solidFill>
            </a:endParaRPr>
          </a:p>
        </p:txBody>
      </p:sp>
      <p:sp>
        <p:nvSpPr>
          <p:cNvPr id="52233" name="Text Box 17"/>
          <p:cNvSpPr txBox="1">
            <a:spLocks noChangeArrowheads="1"/>
          </p:cNvSpPr>
          <p:nvPr/>
        </p:nvSpPr>
        <p:spPr bwMode="auto">
          <a:xfrm>
            <a:off x="4784725" y="3738563"/>
            <a:ext cx="1063625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C6600"/>
                </a:solidFill>
              </a:rPr>
              <a:t>TRCOM_me</a:t>
            </a:r>
          </a:p>
          <a:p>
            <a:r>
              <a:rPr lang="en-US" sz="1200" b="1">
                <a:solidFill>
                  <a:schemeClr val="folHlink"/>
                </a:solidFill>
              </a:rPr>
              <a:t>RIGC_patra</a:t>
            </a:r>
            <a:r>
              <a:rPr lang="en-US" sz="1200"/>
              <a:t> </a:t>
            </a:r>
          </a:p>
          <a:p>
            <a:r>
              <a:rPr lang="en-US" sz="1200" b="1">
                <a:solidFill>
                  <a:srgbClr val="FFFF00"/>
                </a:solidFill>
              </a:rPr>
              <a:t>JMA_2010</a:t>
            </a:r>
          </a:p>
        </p:txBody>
      </p:sp>
      <p:sp>
        <p:nvSpPr>
          <p:cNvPr id="52234" name="Rectangle 18"/>
          <p:cNvSpPr>
            <a:spLocks noChangeArrowheads="1"/>
          </p:cNvSpPr>
          <p:nvPr/>
        </p:nvSpPr>
        <p:spPr bwMode="auto">
          <a:xfrm>
            <a:off x="5976938" y="3760788"/>
            <a:ext cx="11572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200" b="1">
                <a:solidFill>
                  <a:srgbClr val="0099CC"/>
                </a:solidFill>
              </a:rPr>
              <a:t>C13_CCAM</a:t>
            </a:r>
          </a:p>
          <a:p>
            <a:pPr defTabSz="914400"/>
            <a:r>
              <a:rPr lang="en-US" sz="1200" b="1">
                <a:solidFill>
                  <a:srgbClr val="33CC33"/>
                </a:solidFill>
              </a:rPr>
              <a:t>NCAM_Niwa</a:t>
            </a:r>
          </a:p>
        </p:txBody>
      </p:sp>
      <p:sp>
        <p:nvSpPr>
          <p:cNvPr id="52235" name="Text Box 12"/>
          <p:cNvSpPr txBox="1">
            <a:spLocks noChangeArrowheads="1"/>
          </p:cNvSpPr>
          <p:nvPr/>
        </p:nvSpPr>
        <p:spPr bwMode="auto">
          <a:xfrm>
            <a:off x="1876425" y="4602163"/>
            <a:ext cx="920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Europe</a:t>
            </a:r>
          </a:p>
        </p:txBody>
      </p:sp>
      <p:sp>
        <p:nvSpPr>
          <p:cNvPr id="52236" name="Text Box 13"/>
          <p:cNvSpPr txBox="1">
            <a:spLocks noChangeArrowheads="1"/>
          </p:cNvSpPr>
          <p:nvPr/>
        </p:nvSpPr>
        <p:spPr bwMode="auto">
          <a:xfrm>
            <a:off x="1724025" y="1592263"/>
            <a:ext cx="1314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N. America</a:t>
            </a:r>
          </a:p>
        </p:txBody>
      </p:sp>
      <p:sp>
        <p:nvSpPr>
          <p:cNvPr id="52237" name="Text Box 14"/>
          <p:cNvSpPr txBox="1">
            <a:spLocks noChangeArrowheads="1"/>
          </p:cNvSpPr>
          <p:nvPr/>
        </p:nvSpPr>
        <p:spPr bwMode="auto">
          <a:xfrm>
            <a:off x="6677025" y="1636713"/>
            <a:ext cx="12255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N. Atlantic</a:t>
            </a:r>
          </a:p>
        </p:txBody>
      </p:sp>
      <p:sp>
        <p:nvSpPr>
          <p:cNvPr id="52238" name="Text Box 15"/>
          <p:cNvSpPr txBox="1">
            <a:spLocks noChangeArrowheads="1"/>
          </p:cNvSpPr>
          <p:nvPr/>
        </p:nvSpPr>
        <p:spPr bwMode="auto">
          <a:xfrm>
            <a:off x="6702425" y="4646613"/>
            <a:ext cx="920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N. Asia</a:t>
            </a:r>
          </a:p>
        </p:txBody>
      </p:sp>
      <p:sp>
        <p:nvSpPr>
          <p:cNvPr id="52256" name="Text Box 10"/>
          <p:cNvSpPr txBox="1">
            <a:spLocks noChangeArrowheads="1"/>
          </p:cNvSpPr>
          <p:nvPr/>
        </p:nvSpPr>
        <p:spPr bwMode="auto">
          <a:xfrm>
            <a:off x="2181225" y="836613"/>
            <a:ext cx="4978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Natural fluxes (GtC/yr) – 2000-2003 period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006475" y="41275"/>
            <a:ext cx="6959600" cy="6191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</a:rPr>
              <a:t>Results 2: IAV (land)</a:t>
            </a:r>
          </a:p>
        </p:txBody>
      </p:sp>
      <p:pic>
        <p:nvPicPr>
          <p:cNvPr id="32770" name="Image 4" descr="FCO2_TS_INV_RECCAP_anom_1996-2008_yearly_all_land.gif"/>
          <p:cNvPicPr>
            <a:picLocks noChangeAspect="1"/>
          </p:cNvPicPr>
          <p:nvPr/>
        </p:nvPicPr>
        <p:blipFill>
          <a:blip r:embed="rId2"/>
          <a:srcRect b="24321"/>
          <a:stretch>
            <a:fillRect/>
          </a:stretch>
        </p:blipFill>
        <p:spPr bwMode="auto">
          <a:xfrm>
            <a:off x="1616075" y="671513"/>
            <a:ext cx="5541963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Image 6" descr="FCO2_TS_INV_RECCAP_anom_1996-2008_yearly_all_north_land.gif"/>
          <p:cNvPicPr>
            <a:picLocks noChangeAspect="1"/>
          </p:cNvPicPr>
          <p:nvPr/>
        </p:nvPicPr>
        <p:blipFill>
          <a:blip r:embed="rId3"/>
          <a:srcRect b="23384"/>
          <a:stretch>
            <a:fillRect/>
          </a:stretch>
        </p:blipFill>
        <p:spPr bwMode="auto">
          <a:xfrm>
            <a:off x="-25400" y="3937000"/>
            <a:ext cx="325278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Image 11" descr="FCO2_TS_INV_RECCAP_anom_1996-2008_yearly_all_trop_land.gif"/>
          <p:cNvPicPr>
            <a:picLocks noChangeAspect="1"/>
          </p:cNvPicPr>
          <p:nvPr/>
        </p:nvPicPr>
        <p:blipFill>
          <a:blip r:embed="rId4"/>
          <a:srcRect b="24576"/>
          <a:stretch>
            <a:fillRect/>
          </a:stretch>
        </p:blipFill>
        <p:spPr bwMode="auto">
          <a:xfrm>
            <a:off x="2724150" y="4449763"/>
            <a:ext cx="332263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432675" y="717550"/>
            <a:ext cx="1495425" cy="290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FF0000"/>
                </a:solidFill>
              </a:rPr>
              <a:t>LSCE_an_v2.1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000099"/>
                </a:solidFill>
              </a:rPr>
              <a:t>JENA_s96_v3.2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0066FF"/>
                </a:solidFill>
              </a:rPr>
              <a:t>CTracker_EU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666633"/>
                </a:solidFill>
              </a:rPr>
              <a:t>LSCE_var_v1</a:t>
            </a:r>
            <a:r>
              <a:rPr lang="en-US" sz="1400" b="1"/>
              <a:t>.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990000"/>
                </a:solidFill>
              </a:rPr>
              <a:t>C13_MATCH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CC0099"/>
                </a:solidFill>
              </a:rPr>
              <a:t>CTracker_US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CC6600"/>
                </a:solidFill>
              </a:rPr>
              <a:t>TRCOM_me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folHlink"/>
                </a:solidFill>
              </a:rPr>
              <a:t>RIGC_patra</a:t>
            </a:r>
            <a:r>
              <a:rPr lang="en-US" sz="1400"/>
              <a:t> 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FFFF00"/>
                </a:solidFill>
              </a:rPr>
              <a:t>JMA_2010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0099CC"/>
                </a:solidFill>
              </a:rPr>
              <a:t>C13_CCAM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33CC33"/>
                </a:solidFill>
              </a:rPr>
              <a:t>NCAM_Niwa</a:t>
            </a:r>
            <a:endParaRPr lang="en-US" sz="1400" b="1">
              <a:solidFill>
                <a:srgbClr val="CC0099"/>
              </a:solidFill>
            </a:endParaRPr>
          </a:p>
        </p:txBody>
      </p:sp>
      <p:pic>
        <p:nvPicPr>
          <p:cNvPr id="32772" name="Image 8" descr="FCO2_TS_INV_RECCAP_anom_1996-2008_yearly_all_south_land.gif"/>
          <p:cNvPicPr>
            <a:picLocks noChangeAspect="1"/>
          </p:cNvPicPr>
          <p:nvPr/>
        </p:nvPicPr>
        <p:blipFill>
          <a:blip r:embed="rId5"/>
          <a:srcRect b="24966"/>
          <a:stretch>
            <a:fillRect/>
          </a:stretch>
        </p:blipFill>
        <p:spPr bwMode="auto">
          <a:xfrm>
            <a:off x="5849938" y="4999038"/>
            <a:ext cx="327183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98525" y="3733800"/>
            <a:ext cx="15160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b="1"/>
              <a:t>Northern land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756025" y="4254500"/>
            <a:ext cx="144938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Tropical land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719888" y="4789488"/>
            <a:ext cx="15494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Southern land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883025" y="1206500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Total land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006475" y="41275"/>
            <a:ext cx="6959600" cy="6191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</a:rPr>
              <a:t>Results 2: IAV (ocean)</a:t>
            </a:r>
          </a:p>
        </p:txBody>
      </p:sp>
      <p:pic>
        <p:nvPicPr>
          <p:cNvPr id="33794" name="Image 7" descr="FCO2_TS_INV_RECCAP_anom_1996-2008_yearly_all_north_ocean.gif"/>
          <p:cNvPicPr>
            <a:picLocks noChangeAspect="1"/>
          </p:cNvPicPr>
          <p:nvPr/>
        </p:nvPicPr>
        <p:blipFill>
          <a:blip r:embed="rId2"/>
          <a:srcRect b="22331"/>
          <a:stretch>
            <a:fillRect/>
          </a:stretch>
        </p:blipFill>
        <p:spPr bwMode="auto">
          <a:xfrm>
            <a:off x="-17463" y="3911600"/>
            <a:ext cx="3279776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Image 9" descr="FCO2_TS_INV_RECCAP_anom_1996-2008_yearly_all_oce.gif"/>
          <p:cNvPicPr>
            <a:picLocks noChangeAspect="1"/>
          </p:cNvPicPr>
          <p:nvPr/>
        </p:nvPicPr>
        <p:blipFill>
          <a:blip r:embed="rId3"/>
          <a:srcRect b="22533"/>
          <a:stretch>
            <a:fillRect/>
          </a:stretch>
        </p:blipFill>
        <p:spPr bwMode="auto">
          <a:xfrm>
            <a:off x="1747838" y="736600"/>
            <a:ext cx="5510212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Image 12" descr="FCO2_TS_INV_RECCAP_anom_1996-2008_yearly_all_trop_ocean.gif"/>
          <p:cNvPicPr>
            <a:picLocks noChangeAspect="1"/>
          </p:cNvPicPr>
          <p:nvPr/>
        </p:nvPicPr>
        <p:blipFill>
          <a:blip r:embed="rId4"/>
          <a:srcRect b="21910"/>
          <a:stretch>
            <a:fillRect/>
          </a:stretch>
        </p:blipFill>
        <p:spPr bwMode="auto">
          <a:xfrm>
            <a:off x="2773363" y="4422775"/>
            <a:ext cx="32797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Image 10" descr="FCO2_TS_INV_RECCAP_anom_1996-2008_yearly_all_south_ocean.gif"/>
          <p:cNvPicPr>
            <a:picLocks noChangeAspect="1"/>
          </p:cNvPicPr>
          <p:nvPr/>
        </p:nvPicPr>
        <p:blipFill>
          <a:blip r:embed="rId5"/>
          <a:srcRect b="20084"/>
          <a:stretch>
            <a:fillRect/>
          </a:stretch>
        </p:blipFill>
        <p:spPr bwMode="auto">
          <a:xfrm>
            <a:off x="5826125" y="4911725"/>
            <a:ext cx="32813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7432675" y="717550"/>
            <a:ext cx="1495425" cy="290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FF0000"/>
                </a:solidFill>
              </a:rPr>
              <a:t>LSCE_an_v2.1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000099"/>
                </a:solidFill>
              </a:rPr>
              <a:t>JENA_s96_v3.2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0066FF"/>
                </a:solidFill>
              </a:rPr>
              <a:t>CTracker_EU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666633"/>
                </a:solidFill>
              </a:rPr>
              <a:t>LSCE_var_v1</a:t>
            </a:r>
            <a:r>
              <a:rPr lang="en-US" sz="1400" b="1"/>
              <a:t>.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990000"/>
                </a:solidFill>
              </a:rPr>
              <a:t>C13_MATCH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CC0099"/>
                </a:solidFill>
              </a:rPr>
              <a:t>CTracker_US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CC6600"/>
                </a:solidFill>
              </a:rPr>
              <a:t>TRCOM_me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folHlink"/>
                </a:solidFill>
              </a:rPr>
              <a:t>RIGC_patra</a:t>
            </a:r>
            <a:r>
              <a:rPr lang="en-US" sz="1400"/>
              <a:t> 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FFFF00"/>
                </a:solidFill>
              </a:rPr>
              <a:t>JMA_2010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0099CC"/>
                </a:solidFill>
              </a:rPr>
              <a:t>C13_CCAM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33CC33"/>
                </a:solidFill>
              </a:rPr>
              <a:t>NCAM_Niwa</a:t>
            </a:r>
            <a:endParaRPr lang="en-US" sz="1400" b="1">
              <a:solidFill>
                <a:srgbClr val="CC0099"/>
              </a:solidFill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898525" y="3733800"/>
            <a:ext cx="16843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Northern ocean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756025" y="4254500"/>
            <a:ext cx="16176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Tropical ocean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719888" y="4789488"/>
            <a:ext cx="17176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Southern ocean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4073525" y="1206500"/>
            <a:ext cx="1312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Total ocean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1044575" y="41275"/>
            <a:ext cx="7045325" cy="6191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</a:rPr>
              <a:t>Results 2: IAV (continental scale)</a:t>
            </a:r>
          </a:p>
        </p:txBody>
      </p:sp>
      <p:pic>
        <p:nvPicPr>
          <p:cNvPr id="53251" name="Image 7" descr="FCO2_TS_INV_RECCAP_anom_1996-2008_yearly_all_euras.gif"/>
          <p:cNvPicPr>
            <a:picLocks noChangeAspect="1"/>
          </p:cNvPicPr>
          <p:nvPr/>
        </p:nvPicPr>
        <p:blipFill>
          <a:blip r:embed="rId2"/>
          <a:srcRect t="6673" b="23053"/>
          <a:stretch>
            <a:fillRect/>
          </a:stretch>
        </p:blipFill>
        <p:spPr bwMode="auto">
          <a:xfrm>
            <a:off x="4683125" y="4535488"/>
            <a:ext cx="44037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93725" y="4157663"/>
            <a:ext cx="920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Europe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81025" y="766763"/>
            <a:ext cx="1314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N. America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7515225" y="773113"/>
            <a:ext cx="12255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N. Atlantic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7794625" y="4151313"/>
            <a:ext cx="920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N. Asia</a:t>
            </a:r>
          </a:p>
        </p:txBody>
      </p:sp>
      <p:pic>
        <p:nvPicPr>
          <p:cNvPr id="53259" name="Picture 11" descr="FCO2_TS_INV_RECCAP_anom_1996-2008_yearly_natc_name"/>
          <p:cNvPicPr>
            <a:picLocks noChangeAspect="1" noChangeArrowheads="1"/>
          </p:cNvPicPr>
          <p:nvPr/>
        </p:nvPicPr>
        <p:blipFill>
          <a:blip r:embed="rId3"/>
          <a:srcRect t="6773" b="23676"/>
          <a:stretch>
            <a:fillRect/>
          </a:stretch>
        </p:blipFill>
        <p:spPr bwMode="auto">
          <a:xfrm>
            <a:off x="76200" y="1168400"/>
            <a:ext cx="4445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12" descr="FCO2_TS_INV_RECCAP_anom_1996-2008_yearly_natc_natl"/>
          <p:cNvPicPr>
            <a:picLocks noChangeAspect="1" noChangeArrowheads="1"/>
          </p:cNvPicPr>
          <p:nvPr/>
        </p:nvPicPr>
        <p:blipFill>
          <a:blip r:embed="rId4"/>
          <a:srcRect t="6651" b="23462"/>
          <a:stretch>
            <a:fillRect/>
          </a:stretch>
        </p:blipFill>
        <p:spPr bwMode="auto">
          <a:xfrm>
            <a:off x="4683125" y="1173163"/>
            <a:ext cx="442436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FCO2_TS_INV_RECCAP_anom_1996-2008_yearly_natc_europe"/>
          <p:cNvPicPr>
            <a:picLocks noChangeAspect="1" noChangeArrowheads="1"/>
          </p:cNvPicPr>
          <p:nvPr/>
        </p:nvPicPr>
        <p:blipFill>
          <a:blip r:embed="rId5"/>
          <a:srcRect t="6450" b="23676"/>
          <a:stretch>
            <a:fillRect/>
          </a:stretch>
        </p:blipFill>
        <p:spPr bwMode="auto">
          <a:xfrm>
            <a:off x="63500" y="4524375"/>
            <a:ext cx="4425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1981200" y="3595688"/>
            <a:ext cx="1304925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200" b="1">
                <a:solidFill>
                  <a:srgbClr val="FF0000"/>
                </a:solidFill>
              </a:rPr>
              <a:t>LSCE_an_v2.1</a:t>
            </a:r>
          </a:p>
          <a:p>
            <a:pPr defTabSz="914400"/>
            <a:r>
              <a:rPr lang="en-US" sz="1200" b="1">
                <a:solidFill>
                  <a:srgbClr val="000099"/>
                </a:solidFill>
              </a:rPr>
              <a:t>JENA_s96_v3.2</a:t>
            </a:r>
          </a:p>
          <a:p>
            <a:pPr defTabSz="914400"/>
            <a:r>
              <a:rPr lang="en-US" sz="1200" b="1">
                <a:solidFill>
                  <a:srgbClr val="0066FF"/>
                </a:solidFill>
              </a:rPr>
              <a:t>CTracker_EU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3438525" y="3589338"/>
            <a:ext cx="1196975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666633"/>
                </a:solidFill>
              </a:rPr>
              <a:t>LSCE_var_v1</a:t>
            </a:r>
            <a:r>
              <a:rPr lang="en-US" sz="1200" b="1"/>
              <a:t>.</a:t>
            </a:r>
          </a:p>
          <a:p>
            <a:r>
              <a:rPr lang="en-US" sz="1200" b="1">
                <a:solidFill>
                  <a:srgbClr val="990000"/>
                </a:solidFill>
              </a:rPr>
              <a:t>C13_MATCH</a:t>
            </a:r>
          </a:p>
          <a:p>
            <a:r>
              <a:rPr lang="en-US" sz="1200" b="1">
                <a:solidFill>
                  <a:srgbClr val="CC0099"/>
                </a:solidFill>
              </a:rPr>
              <a:t>CTracker_US</a:t>
            </a:r>
            <a:endParaRPr lang="en-US" sz="1200" b="1">
              <a:solidFill>
                <a:schemeClr val="folHlink"/>
              </a:solidFill>
            </a:endParaRP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4784725" y="3598863"/>
            <a:ext cx="1063625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C6600"/>
                </a:solidFill>
              </a:rPr>
              <a:t>TRCOM_me</a:t>
            </a:r>
          </a:p>
          <a:p>
            <a:r>
              <a:rPr lang="en-US" sz="1200" b="1">
                <a:solidFill>
                  <a:schemeClr val="folHlink"/>
                </a:solidFill>
              </a:rPr>
              <a:t>RIGC_patra</a:t>
            </a:r>
            <a:r>
              <a:rPr lang="en-US" sz="1200"/>
              <a:t> </a:t>
            </a:r>
          </a:p>
          <a:p>
            <a:r>
              <a:rPr lang="en-US" sz="1200" b="1">
                <a:solidFill>
                  <a:srgbClr val="FFFF00"/>
                </a:solidFill>
              </a:rPr>
              <a:t>JMA_2010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5976938" y="3621088"/>
            <a:ext cx="11572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200" b="1">
                <a:solidFill>
                  <a:srgbClr val="0099CC"/>
                </a:solidFill>
              </a:rPr>
              <a:t>C13_CCAM</a:t>
            </a:r>
          </a:p>
          <a:p>
            <a:pPr defTabSz="914400"/>
            <a:r>
              <a:rPr lang="en-US" sz="1200" b="1">
                <a:solidFill>
                  <a:srgbClr val="33CC33"/>
                </a:solidFill>
              </a:rPr>
              <a:t>NCAM_Niwa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914400" y="23812"/>
            <a:ext cx="7327900" cy="868363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</a:rPr>
              <a:t>Results 3 : Seas. Cycle &amp; IAV </a:t>
            </a:r>
          </a:p>
        </p:txBody>
      </p:sp>
      <p:pic>
        <p:nvPicPr>
          <p:cNvPr id="35842" name="Picture 6" descr="mean_amplitude"/>
          <p:cNvPicPr>
            <a:picLocks noChangeAspect="1" noChangeArrowheads="1"/>
          </p:cNvPicPr>
          <p:nvPr/>
        </p:nvPicPr>
        <p:blipFill>
          <a:blip r:embed="rId2"/>
          <a:srcRect t="6479"/>
          <a:stretch>
            <a:fillRect/>
          </a:stretch>
        </p:blipFill>
        <p:spPr bwMode="auto">
          <a:xfrm>
            <a:off x="1025525" y="1333500"/>
            <a:ext cx="37814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7" descr="stddev_amplitude"/>
          <p:cNvPicPr>
            <a:picLocks noChangeAspect="1" noChangeArrowheads="1"/>
          </p:cNvPicPr>
          <p:nvPr/>
        </p:nvPicPr>
        <p:blipFill>
          <a:blip r:embed="rId3"/>
          <a:srcRect t="5620"/>
          <a:stretch>
            <a:fillRect/>
          </a:stretch>
        </p:blipFill>
        <p:spPr bwMode="auto">
          <a:xfrm>
            <a:off x="5165725" y="1289050"/>
            <a:ext cx="37814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1649413" y="996950"/>
            <a:ext cx="3022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/>
              <a:t>Mean amplitude of all models</a:t>
            </a:r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5656263" y="1020763"/>
            <a:ext cx="28860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/>
              <a:t> Standard dev. of all models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57275" y="4003675"/>
            <a:ext cx="7858125" cy="2808288"/>
            <a:chOff x="442" y="232"/>
            <a:chExt cx="5100" cy="1867"/>
          </a:xfrm>
        </p:grpSpPr>
        <p:pic>
          <p:nvPicPr>
            <p:cNvPr id="35849" name="Picture 11" descr="mean_iav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" y="289"/>
              <a:ext cx="2457" cy="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2" descr="stddev_iav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50" y="274"/>
              <a:ext cx="2492" cy="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1" name="Text Box 13"/>
            <p:cNvSpPr txBox="1">
              <a:spLocks noChangeArrowheads="1"/>
            </p:cNvSpPr>
            <p:nvPr/>
          </p:nvSpPr>
          <p:spPr bwMode="auto">
            <a:xfrm>
              <a:off x="924" y="232"/>
              <a:ext cx="1610" cy="2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Mean IAV for all models</a:t>
              </a:r>
            </a:p>
          </p:txBody>
        </p:sp>
        <p:sp>
          <p:nvSpPr>
            <p:cNvPr id="35852" name="Text Box 14"/>
            <p:cNvSpPr txBox="1">
              <a:spLocks noChangeArrowheads="1"/>
            </p:cNvSpPr>
            <p:nvPr/>
          </p:nvSpPr>
          <p:spPr bwMode="auto">
            <a:xfrm>
              <a:off x="3076" y="245"/>
              <a:ext cx="2430" cy="2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         Standard dev. of all models       </a:t>
              </a:r>
            </a:p>
          </p:txBody>
        </p:sp>
      </p:grpSp>
      <p:sp>
        <p:nvSpPr>
          <p:cNvPr id="35847" name="Text Box 15"/>
          <p:cNvSpPr txBox="1">
            <a:spLocks noChangeArrowheads="1"/>
          </p:cNvSpPr>
          <p:nvPr/>
        </p:nvSpPr>
        <p:spPr bwMode="auto">
          <a:xfrm>
            <a:off x="9525" y="882650"/>
            <a:ext cx="998538" cy="822325"/>
          </a:xfrm>
          <a:prstGeom prst="rect">
            <a:avLst/>
          </a:prstGeom>
          <a:solidFill>
            <a:srgbClr val="85E7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 b="1"/>
              <a:t>Seas.</a:t>
            </a:r>
          </a:p>
          <a:p>
            <a:pPr defTabSz="914400"/>
            <a:r>
              <a:rPr lang="en-US" sz="2400" b="1"/>
              <a:t>Cycle</a:t>
            </a:r>
          </a:p>
        </p:txBody>
      </p:sp>
      <p:sp>
        <p:nvSpPr>
          <p:cNvPr id="35848" name="Text Box 16"/>
          <p:cNvSpPr txBox="1">
            <a:spLocks noChangeArrowheads="1"/>
          </p:cNvSpPr>
          <p:nvPr/>
        </p:nvSpPr>
        <p:spPr bwMode="auto">
          <a:xfrm>
            <a:off x="47625" y="3930650"/>
            <a:ext cx="692150" cy="457200"/>
          </a:xfrm>
          <a:prstGeom prst="rect">
            <a:avLst/>
          </a:prstGeom>
          <a:solidFill>
            <a:srgbClr val="85E7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IAV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114300" y="87313"/>
            <a:ext cx="8864600" cy="86836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</a:rPr>
              <a:t>Results 4 : N-S zonal mean integrated fluxes</a:t>
            </a:r>
          </a:p>
        </p:txBody>
      </p:sp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400" y="1384300"/>
            <a:ext cx="66548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2633663" y="93663"/>
            <a:ext cx="3851275" cy="762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65100" y="1112838"/>
            <a:ext cx="8915400" cy="5630862"/>
          </a:xfrm>
        </p:spPr>
        <p:txBody>
          <a:bodyPr/>
          <a:lstStyle/>
          <a:p>
            <a:pPr eaLnBrk="1" hangingPunct="1"/>
            <a:r>
              <a:rPr lang="en-US" dirty="0" smtClean="0"/>
              <a:t>New set of 11 inverse results (which includes TRcom3 mean as 1)</a:t>
            </a:r>
          </a:p>
          <a:p>
            <a:pPr eaLnBrk="1" hangingPunct="1"/>
            <a:r>
              <a:rPr lang="en-US" dirty="0" smtClean="0"/>
              <a:t>WEB-site available for downloading</a:t>
            </a:r>
          </a:p>
          <a:p>
            <a:pPr eaLnBrk="1" hangingPunct="1"/>
            <a:r>
              <a:rPr lang="en-US" dirty="0" smtClean="0"/>
              <a:t>Uncertainties &amp; Validation in progress (part of </a:t>
            </a:r>
            <a:r>
              <a:rPr lang="en-US" dirty="0" err="1" smtClean="0"/>
              <a:t>Transcom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Results may be updated with announcement</a:t>
            </a:r>
          </a:p>
          <a:p>
            <a:pPr eaLnBrk="1" hangingPunct="1"/>
            <a:r>
              <a:rPr lang="en-US" dirty="0" smtClean="0"/>
              <a:t>Proceed with caution together with “inverse” specialists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Differences in long term mean but coherence in IAV</a:t>
            </a:r>
            <a:br>
              <a:rPr lang="en-US" dirty="0" smtClean="0"/>
            </a:br>
            <a:r>
              <a:rPr lang="en-US" dirty="0" smtClean="0"/>
              <a:t>at large scales</a:t>
            </a:r>
          </a:p>
          <a:p>
            <a:pPr eaLnBrk="1" hangingPunct="1"/>
            <a:r>
              <a:rPr lang="en-US" dirty="0" smtClean="0"/>
              <a:t>Small scales regional results sensitive to: </a:t>
            </a:r>
            <a:br>
              <a:rPr lang="en-US" dirty="0" smtClean="0"/>
            </a:br>
            <a:r>
              <a:rPr lang="en-US" dirty="0" smtClean="0"/>
              <a:t>Network, Priors, Flux resolution… 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50" y="2915270"/>
            <a:ext cx="3851440" cy="761682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Thank You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852" y="122238"/>
            <a:ext cx="6119148" cy="639762"/>
          </a:xfrm>
          <a:noFill/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Global Inversion Status/Plans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34" y="1105036"/>
            <a:ext cx="8525466" cy="547716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en-US" sz="2162" dirty="0" smtClean="0">
                <a:solidFill>
                  <a:srgbClr val="FF0000"/>
                </a:solidFill>
              </a:rPr>
              <a:t>Results </a:t>
            </a:r>
            <a:r>
              <a:rPr lang="en-US" sz="2162" dirty="0" smtClean="0"/>
              <a:t>accessible at: </a:t>
            </a:r>
            <a:r>
              <a:rPr lang="en-US" sz="2162" dirty="0" smtClean="0">
                <a:hlinkClick r:id="rId2"/>
              </a:rPr>
              <a:t>http://transcom.lsce.ipsl.fr</a:t>
            </a:r>
            <a:endParaRPr lang="en-US" sz="2162" dirty="0" smtClean="0"/>
          </a:p>
          <a:p>
            <a:pPr>
              <a:buClr>
                <a:schemeClr val="tx1"/>
              </a:buClr>
              <a:buFont typeface="+mj-lt"/>
              <a:buAutoNum type="arabicParenR"/>
            </a:pPr>
            <a:r>
              <a:rPr lang="en-US" sz="2162" dirty="0" smtClean="0">
                <a:solidFill>
                  <a:srgbClr val="FF0000"/>
                </a:solidFill>
              </a:rPr>
              <a:t>11</a:t>
            </a:r>
            <a:r>
              <a:rPr lang="en-US" sz="2162" dirty="0" smtClean="0"/>
              <a:t> results available at 1°x1° &amp; region (individual and aggregate: 109)</a:t>
            </a:r>
          </a:p>
          <a:p>
            <a:pPr>
              <a:buClr>
                <a:schemeClr val="tx1"/>
              </a:buClr>
              <a:buFont typeface="+mj-lt"/>
              <a:buAutoNum type="arabicParenR"/>
            </a:pPr>
            <a:r>
              <a:rPr lang="en-US" sz="2162" dirty="0" smtClean="0">
                <a:solidFill>
                  <a:srgbClr val="FF0000"/>
                </a:solidFill>
              </a:rPr>
              <a:t>1995 to 2008 </a:t>
            </a:r>
            <a:r>
              <a:rPr lang="en-US" sz="2162" dirty="0" smtClean="0"/>
              <a:t>(inc) but individuals will run back to 1980 – monthly</a:t>
            </a:r>
            <a:r>
              <a:rPr lang="en-US" sz="2162" smtClean="0"/>
              <a:t>/annual</a:t>
            </a:r>
            <a:endParaRPr lang="en-US" sz="1514" smtClean="0"/>
          </a:p>
          <a:p>
            <a:pPr>
              <a:buClr>
                <a:schemeClr val="tx1"/>
              </a:buClr>
              <a:buFont typeface="+mj-lt"/>
              <a:buAutoNum type="arabicParenR"/>
            </a:pPr>
            <a:r>
              <a:rPr lang="en-US" sz="2162" dirty="0" smtClean="0">
                <a:solidFill>
                  <a:srgbClr val="FF0000"/>
                </a:solidFill>
              </a:rPr>
              <a:t>Fluxes </a:t>
            </a:r>
            <a:r>
              <a:rPr lang="en-US" sz="2162" dirty="0" smtClean="0"/>
              <a:t>include: prior, fossil, posterior, total, “adjusted” fluxes</a:t>
            </a:r>
          </a:p>
          <a:p>
            <a:pPr>
              <a:buClr>
                <a:schemeClr val="tx1"/>
              </a:buClr>
              <a:buFont typeface="+mj-lt"/>
              <a:buAutoNum type="arabicParenR"/>
            </a:pPr>
            <a:r>
              <a:rPr lang="en-US" sz="2162" dirty="0" smtClean="0"/>
              <a:t>Region “</a:t>
            </a:r>
            <a:r>
              <a:rPr lang="en-US" sz="2162" dirty="0" smtClean="0">
                <a:solidFill>
                  <a:srgbClr val="FF0000"/>
                </a:solidFill>
              </a:rPr>
              <a:t>mask</a:t>
            </a:r>
            <a:r>
              <a:rPr lang="en-US" sz="2162" dirty="0" smtClean="0"/>
              <a:t>” and explanation available</a:t>
            </a:r>
          </a:p>
          <a:p>
            <a:pPr>
              <a:buClr>
                <a:schemeClr val="tx1"/>
              </a:buClr>
              <a:buFont typeface="+mj-lt"/>
              <a:buAutoNum type="arabicParenR"/>
            </a:pPr>
            <a:r>
              <a:rPr lang="en-US" sz="2162" dirty="0" smtClean="0">
                <a:solidFill>
                  <a:srgbClr val="FF0000"/>
                </a:solidFill>
              </a:rPr>
              <a:t>Updates</a:t>
            </a:r>
            <a:r>
              <a:rPr lang="en-US" sz="2162" dirty="0" smtClean="0"/>
              <a:t> will occur (we will announce)</a:t>
            </a:r>
          </a:p>
          <a:p>
            <a:pPr>
              <a:buClr>
                <a:schemeClr val="tx1"/>
              </a:buClr>
              <a:buFont typeface="+mj-lt"/>
              <a:buAutoNum type="arabicParenR"/>
            </a:pPr>
            <a:r>
              <a:rPr lang="en-US" sz="2162" dirty="0" smtClean="0">
                <a:solidFill>
                  <a:srgbClr val="FF0000"/>
                </a:solidFill>
              </a:rPr>
              <a:t>Uncertainty</a:t>
            </a:r>
            <a:r>
              <a:rPr lang="en-US" sz="2162" dirty="0" smtClean="0"/>
              <a:t> work &amp; decisions ongoing</a:t>
            </a:r>
          </a:p>
          <a:p>
            <a:pPr>
              <a:buClr>
                <a:schemeClr val="tx1"/>
              </a:buClr>
              <a:buFont typeface="+mj-lt"/>
              <a:buAutoNum type="arabicParenR"/>
            </a:pPr>
            <a:r>
              <a:rPr lang="en-US" sz="2162" dirty="0" smtClean="0"/>
              <a:t>Decision on a </a:t>
            </a:r>
            <a:r>
              <a:rPr lang="en-US" sz="2162" dirty="0" smtClean="0">
                <a:solidFill>
                  <a:srgbClr val="FF0000"/>
                </a:solidFill>
              </a:rPr>
              <a:t>“weighted” mean </a:t>
            </a:r>
            <a:r>
              <a:rPr lang="en-US" sz="2162" dirty="0" smtClean="0"/>
              <a:t>ongoing</a:t>
            </a:r>
          </a:p>
          <a:p>
            <a:pPr>
              <a:buClr>
                <a:schemeClr val="tx1"/>
              </a:buClr>
              <a:buFont typeface="+mj-lt"/>
              <a:buAutoNum type="arabicParenR"/>
            </a:pPr>
            <a:r>
              <a:rPr lang="en-US" sz="2162" dirty="0" smtClean="0">
                <a:solidFill>
                  <a:srgbClr val="FF0000"/>
                </a:solidFill>
              </a:rPr>
              <a:t>Proceed with caution </a:t>
            </a:r>
            <a:r>
              <a:rPr lang="en-US" sz="2162" dirty="0" smtClean="0"/>
              <a:t>(tentative “inverter” assignments made for ocean)</a:t>
            </a:r>
          </a:p>
          <a:p>
            <a:pPr>
              <a:buClr>
                <a:schemeClr val="tx1"/>
              </a:buClr>
              <a:buFont typeface="+mj-lt"/>
              <a:buAutoNum type="arabicParenR"/>
            </a:pPr>
            <a:r>
              <a:rPr lang="en-US" sz="2162" dirty="0" err="1" smtClean="0">
                <a:solidFill>
                  <a:srgbClr val="FF0000"/>
                </a:solidFill>
              </a:rPr>
              <a:t>TransCom</a:t>
            </a:r>
            <a:r>
              <a:rPr lang="en-US" sz="2162" dirty="0" smtClean="0">
                <a:solidFill>
                  <a:srgbClr val="FF0000"/>
                </a:solidFill>
              </a:rPr>
              <a:t> meeting</a:t>
            </a:r>
            <a:r>
              <a:rPr lang="en-US" sz="2162" dirty="0" smtClean="0"/>
              <a:t>: December San Francisco AGU</a:t>
            </a:r>
          </a:p>
          <a:p>
            <a:pPr>
              <a:lnSpc>
                <a:spcPct val="140000"/>
              </a:lnSpc>
            </a:pP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052" y="122238"/>
            <a:ext cx="4768304" cy="639762"/>
          </a:xfrm>
          <a:noFill/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Tutorial 1 : Logistics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34" y="1105036"/>
            <a:ext cx="8525466" cy="547716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US" sz="2162" dirty="0" smtClean="0">
                <a:solidFill>
                  <a:srgbClr val="FF0000"/>
                </a:solidFill>
              </a:rPr>
              <a:t>Results </a:t>
            </a:r>
            <a:r>
              <a:rPr lang="en-US" sz="2162" dirty="0" smtClean="0"/>
              <a:t>accessible at: </a:t>
            </a:r>
            <a:r>
              <a:rPr lang="en-US" sz="2162" dirty="0" smtClean="0">
                <a:hlinkClick r:id="rId2"/>
              </a:rPr>
              <a:t>http://transcom.lsce.ipsl.fr</a:t>
            </a:r>
            <a:endParaRPr lang="en-US" sz="2162" dirty="0" smtClean="0"/>
          </a:p>
          <a:p>
            <a:pPr lvl="1" indent="-346075">
              <a:lnSpc>
                <a:spcPct val="1200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sz="1730" dirty="0" smtClean="0"/>
              <a:t>Plotted maps and time series (“component” fluxes X aggregated regions) – no </a:t>
            </a:r>
            <a:r>
              <a:rPr lang="en-US" sz="1730" dirty="0" err="1" smtClean="0"/>
              <a:t>psswrd</a:t>
            </a:r>
            <a:endParaRPr lang="en-US" sz="1730" dirty="0" smtClean="0"/>
          </a:p>
          <a:p>
            <a:pPr lvl="1" indent="-346075">
              <a:lnSpc>
                <a:spcPct val="120000"/>
              </a:lnSpc>
              <a:buFont typeface="Wingdings" charset="2"/>
              <a:buChar char="§"/>
            </a:pPr>
            <a:r>
              <a:rPr lang="en-US" sz="1730" dirty="0" smtClean="0"/>
              <a:t>Data files  (“component” fluxes X aggregated regions and gridded) - </a:t>
            </a:r>
            <a:r>
              <a:rPr lang="en-US" sz="1730" dirty="0" err="1" smtClean="0"/>
              <a:t>psswrd</a:t>
            </a:r>
            <a:endParaRPr lang="en-US" sz="1730" dirty="0" smtClean="0"/>
          </a:p>
          <a:p>
            <a:r>
              <a:rPr lang="en-US" sz="2162" dirty="0" smtClean="0">
                <a:solidFill>
                  <a:srgbClr val="FF0000"/>
                </a:solidFill>
              </a:rPr>
              <a:t>11</a:t>
            </a:r>
            <a:r>
              <a:rPr lang="en-US" sz="2162" dirty="0" smtClean="0"/>
              <a:t> “state of the art” inversions (some </a:t>
            </a:r>
            <a:r>
              <a:rPr lang="en-US" sz="2162" i="1" dirty="0" smtClean="0"/>
              <a:t>multiple </a:t>
            </a:r>
            <a:r>
              <a:rPr lang="en-US" sz="2162" dirty="0" smtClean="0"/>
              <a:t>submissions)</a:t>
            </a:r>
          </a:p>
          <a:p>
            <a:r>
              <a:rPr lang="en-US" sz="2162" dirty="0" smtClean="0"/>
              <a:t>All re-gridded to a </a:t>
            </a:r>
            <a:r>
              <a:rPr lang="en-US" sz="2162" dirty="0" smtClean="0">
                <a:solidFill>
                  <a:srgbClr val="FF0000"/>
                </a:solidFill>
              </a:rPr>
              <a:t>common grid </a:t>
            </a:r>
            <a:r>
              <a:rPr lang="en-US" sz="2162" dirty="0" smtClean="0"/>
              <a:t>(1°x1°, monthly)</a:t>
            </a:r>
          </a:p>
          <a:p>
            <a:r>
              <a:rPr lang="en-US" sz="2162" dirty="0" smtClean="0"/>
              <a:t>“Component” </a:t>
            </a:r>
            <a:r>
              <a:rPr lang="en-US" sz="2162" dirty="0" smtClean="0">
                <a:solidFill>
                  <a:srgbClr val="FF0000"/>
                </a:solidFill>
              </a:rPr>
              <a:t>fluxes </a:t>
            </a:r>
            <a:r>
              <a:rPr lang="en-US" sz="2162" dirty="0" smtClean="0"/>
              <a:t>= prior, fossil fuel, posterior (estimate)</a:t>
            </a:r>
          </a:p>
          <a:p>
            <a:r>
              <a:rPr lang="en-US" sz="2162" dirty="0" smtClean="0"/>
              <a:t>“Regional” </a:t>
            </a:r>
            <a:r>
              <a:rPr lang="en-US" sz="2162" dirty="0" smtClean="0">
                <a:solidFill>
                  <a:srgbClr val="FF0000"/>
                </a:solidFill>
              </a:rPr>
              <a:t>fluxes </a:t>
            </a:r>
            <a:r>
              <a:rPr lang="en-US" sz="2162" dirty="0" smtClean="0"/>
              <a:t>= land/ocean regions + various aggregates (109)</a:t>
            </a:r>
          </a:p>
          <a:p>
            <a:r>
              <a:rPr lang="en-US" sz="2162" dirty="0" smtClean="0"/>
              <a:t>Region “</a:t>
            </a:r>
            <a:r>
              <a:rPr lang="en-US" sz="2162" dirty="0" smtClean="0">
                <a:solidFill>
                  <a:srgbClr val="FF0000"/>
                </a:solidFill>
              </a:rPr>
              <a:t>mask</a:t>
            </a:r>
            <a:r>
              <a:rPr lang="en-US" sz="2162" dirty="0" smtClean="0"/>
              <a:t>” – boundaries of the chosen regional breakdown and aggregates (regular and extended)</a:t>
            </a:r>
          </a:p>
          <a:p>
            <a:r>
              <a:rPr lang="en-US" sz="2162" dirty="0" smtClean="0"/>
              <a:t> We urge regional leads to </a:t>
            </a:r>
            <a:r>
              <a:rPr lang="en-US" sz="2162" dirty="0" smtClean="0">
                <a:solidFill>
                  <a:srgbClr val="FF0000"/>
                </a:solidFill>
              </a:rPr>
              <a:t>contact “inverters” </a:t>
            </a:r>
            <a:r>
              <a:rPr lang="en-US" sz="2162" dirty="0" smtClean="0"/>
              <a:t>for additional clarification</a:t>
            </a:r>
          </a:p>
          <a:p>
            <a:r>
              <a:rPr lang="en-US" sz="2162" dirty="0" smtClean="0"/>
              <a:t>The complete 1°x1°, monthly files are </a:t>
            </a:r>
            <a:r>
              <a:rPr lang="en-US" sz="2162" dirty="0" smtClean="0">
                <a:solidFill>
                  <a:srgbClr val="FF0000"/>
                </a:solidFill>
              </a:rPr>
              <a:t>also available – “roll” your own regions</a:t>
            </a:r>
          </a:p>
          <a:p>
            <a:pPr>
              <a:lnSpc>
                <a:spcPct val="140000"/>
              </a:lnSpc>
            </a:pP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7249381" y="2836834"/>
            <a:ext cx="1894619" cy="1103213"/>
          </a:xfrm>
          <a:prstGeom prst="cloudCallout">
            <a:avLst>
              <a:gd name="adj1" fmla="val -29151"/>
              <a:gd name="adj2" fmla="val -998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transcom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90433" y="122238"/>
            <a:ext cx="1894619" cy="1103213"/>
          </a:xfrm>
          <a:prstGeom prst="cloudCallout">
            <a:avLst>
              <a:gd name="adj1" fmla="val 8387"/>
              <a:gd name="adj2" fmla="val 1657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of these is previous T3 average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6302071" y="122239"/>
            <a:ext cx="2638729" cy="1191368"/>
          </a:xfrm>
          <a:prstGeom prst="cloudCallout">
            <a:avLst>
              <a:gd name="adj1" fmla="val -261975"/>
              <a:gd name="adj2" fmla="val 1649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These exclude some submissions that were too short</a:t>
            </a:r>
            <a:endParaRPr lang="en-US" sz="160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043" y="111742"/>
            <a:ext cx="5609125" cy="822642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Tutorial 2 : Participants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1074504"/>
          <a:ext cx="9144000" cy="53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Name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Time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p</a:t>
                      </a:r>
                      <a:r>
                        <a:rPr lang="fr-FR" sz="1600" dirty="0" err="1" smtClean="0"/>
                        <a:t>eriod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Transport</a:t>
                      </a:r>
                      <a:r>
                        <a:rPr lang="fr-FR" sz="1600" baseline="0" dirty="0" smtClean="0"/>
                        <a:t> model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Winds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Atm</a:t>
                      </a:r>
                      <a:r>
                        <a:rPr lang="fr-FR" sz="1600" baseline="0" dirty="0" smtClean="0"/>
                        <a:t> Data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Flux spatial </a:t>
                      </a:r>
                      <a:r>
                        <a:rPr lang="fr-FR" sz="1600" dirty="0" err="1" smtClean="0"/>
                        <a:t>res</a:t>
                      </a:r>
                      <a:r>
                        <a:rPr lang="fr-FR" sz="1600" dirty="0" smtClean="0"/>
                        <a:t>.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Flux </a:t>
                      </a:r>
                      <a:r>
                        <a:rPr lang="fr-FR" sz="1600" dirty="0" err="1" smtClean="0"/>
                        <a:t>temp</a:t>
                      </a:r>
                      <a:r>
                        <a:rPr lang="fr-FR" sz="1600" dirty="0" smtClean="0"/>
                        <a:t>. </a:t>
                      </a:r>
                      <a:r>
                        <a:rPr lang="fr-FR" sz="1600" dirty="0" err="1" smtClean="0"/>
                        <a:t>Res</a:t>
                      </a:r>
                      <a:r>
                        <a:rPr lang="fr-FR" sz="1600" dirty="0" smtClean="0"/>
                        <a:t>.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Inverse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Method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Lsce_an_v2.1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1996 - 2004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LMDZ v4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ECMWF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Monthly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mean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gridcell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monthly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Bayesian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Matrix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Lsce_var_v1.0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1990- 2008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LMDZ v3</a:t>
                      </a:r>
                      <a:r>
                        <a:rPr lang="fr-FR" sz="1200" baseline="0" dirty="0" smtClean="0"/>
                        <a:t>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ECMWF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Raw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gridcell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8 </a:t>
                      </a:r>
                      <a:r>
                        <a:rPr lang="fr-FR" sz="1200" dirty="0" err="1" smtClean="0"/>
                        <a:t>day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with</a:t>
                      </a:r>
                      <a:r>
                        <a:rPr lang="fr-FR" sz="1200" baseline="0" dirty="0" smtClean="0"/>
                        <a:t> night &amp; </a:t>
                      </a:r>
                      <a:r>
                        <a:rPr lang="fr-FR" sz="1200" baseline="0" dirty="0" err="1" smtClean="0"/>
                        <a:t>day</a:t>
                      </a:r>
                      <a:r>
                        <a:rPr lang="fr-FR" sz="1200" baseline="0" dirty="0" smtClean="0"/>
                        <a:t> sep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Variational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Jena_s96_v3.2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1996 - 2008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TM3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NCEP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reanalysis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Raw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gridcell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Daily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Variational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Carbntrckr_US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2000 - 2008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TM5 zoom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Raw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156 </a:t>
                      </a:r>
                      <a:r>
                        <a:rPr lang="fr-FR" sz="1200" dirty="0" err="1" smtClean="0"/>
                        <a:t>ecoregions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weekly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Kalman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smoother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Carbntrckr_EU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2000 - 2007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TM5 zoom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Raw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145</a:t>
                      </a:r>
                      <a:r>
                        <a:rPr lang="fr-FR" sz="1200" baseline="0" dirty="0" smtClean="0"/>
                        <a:t> land + 30 </a:t>
                      </a:r>
                      <a:r>
                        <a:rPr lang="fr-FR" sz="1200" baseline="0" dirty="0" err="1" smtClean="0"/>
                        <a:t>ocean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weekly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Kalman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smoother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Rigc_patra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1993 - 2007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NIES/FRCGC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NCEP </a:t>
                      </a:r>
                      <a:r>
                        <a:rPr lang="fr-FR" sz="1200" dirty="0" err="1" smtClean="0"/>
                        <a:t>reanalysis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Monthly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mean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64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Monthly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Bayesian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Matrix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T3 </a:t>
                      </a:r>
                      <a:r>
                        <a:rPr lang="fr-FR" sz="1200" dirty="0" err="1" smtClean="0"/>
                        <a:t>mean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1995 - 2008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13 </a:t>
                      </a:r>
                      <a:r>
                        <a:rPr lang="fr-FR" sz="1200" dirty="0" err="1" smtClean="0"/>
                        <a:t>models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13 </a:t>
                      </a:r>
                      <a:r>
                        <a:rPr lang="fr-FR" sz="1200" dirty="0" err="1" smtClean="0"/>
                        <a:t>models</a:t>
                      </a:r>
                      <a:r>
                        <a:rPr lang="fr-FR" sz="1200" dirty="0" smtClean="0"/>
                        <a:t> (</a:t>
                      </a:r>
                      <a:r>
                        <a:rPr lang="fr-FR" sz="1200" dirty="0" err="1" smtClean="0"/>
                        <a:t>climatology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Monthly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mean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Monthly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Bayesian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Matrix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JMA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1985 - 2007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Monthly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mean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Monthly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Bayesian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Matrix</a:t>
                      </a:r>
                      <a:endParaRPr lang="fr-FR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Nicam_Niwa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NICAM-TM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Monthly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mean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Monthly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Bayesian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Matrix</a:t>
                      </a:r>
                      <a:endParaRPr lang="fr-FR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C13_MATCHRayner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1992 - 2005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MATCH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NCEP 1999 (</a:t>
                      </a:r>
                      <a:r>
                        <a:rPr lang="fr-FR" sz="1200" dirty="0" err="1" smtClean="0"/>
                        <a:t>climatology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Monthly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mean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116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Monthly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Bayesian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Matrix</a:t>
                      </a:r>
                      <a:endParaRPr lang="fr-FR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C13_CCAM Law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1992 - 2005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CCAM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NCEP 1999 (</a:t>
                      </a:r>
                      <a:r>
                        <a:rPr lang="fr-FR" sz="1200" dirty="0" err="1" smtClean="0"/>
                        <a:t>climatology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Monthly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mean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146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Monthly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Bayesian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Matrix</a:t>
                      </a:r>
                      <a:endParaRPr lang="fr-FR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02100" y="6423744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We are choosing a start date of 1995 for RECCAP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110" y="71438"/>
            <a:ext cx="6295231" cy="812482"/>
          </a:xfrm>
          <a:noFill/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Tutorial 3: Miscellaneous notes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260" y="1292860"/>
            <a:ext cx="8493760" cy="4638040"/>
          </a:xfrm>
        </p:spPr>
        <p:txBody>
          <a:bodyPr>
            <a:normAutofit/>
          </a:bodyPr>
          <a:lstStyle/>
          <a:p>
            <a:r>
              <a:rPr lang="en-US" dirty="0" smtClean="0"/>
              <a:t>Fossil emissions differed between inversions: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800" dirty="0" smtClean="0">
                <a:sym typeface="Wingdings" pitchFamily="2" charset="2"/>
              </a:rPr>
              <a:t>Attempted “fix”: </a:t>
            </a:r>
            <a:r>
              <a:rPr lang="en-US" sz="1800" dirty="0" smtClean="0"/>
              <a:t>Fossil “</a:t>
            </a:r>
            <a:r>
              <a:rPr lang="en-US" sz="1800" dirty="0" smtClean="0">
                <a:solidFill>
                  <a:srgbClr val="FF0000"/>
                </a:solidFill>
              </a:rPr>
              <a:t>adjustment</a:t>
            </a:r>
            <a:r>
              <a:rPr lang="en-US" sz="1800" dirty="0" smtClean="0"/>
              <a:t>” with common fossil fuel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flux</a:t>
            </a:r>
            <a:endParaRPr lang="en-US" dirty="0" smtClean="0"/>
          </a:p>
          <a:p>
            <a:r>
              <a:rPr lang="en-US" dirty="0" smtClean="0"/>
              <a:t>Uncertainties: (</a:t>
            </a:r>
            <a:r>
              <a:rPr lang="en-US" sz="2000" dirty="0" smtClean="0">
                <a:solidFill>
                  <a:srgbClr val="FF0000"/>
                </a:solidFill>
              </a:rPr>
              <a:t>in progress, </a:t>
            </a:r>
            <a:r>
              <a:rPr lang="en-US" sz="2000" dirty="0" err="1" smtClean="0">
                <a:solidFill>
                  <a:srgbClr val="FF0000"/>
                </a:solidFill>
              </a:rPr>
              <a:t>Enting</a:t>
            </a:r>
            <a:r>
              <a:rPr lang="en-US" sz="2000" dirty="0" smtClean="0">
                <a:solidFill>
                  <a:srgbClr val="FF0000"/>
                </a:solidFill>
              </a:rPr>
              <a:t> et al., </a:t>
            </a:r>
            <a:r>
              <a:rPr lang="en-US" sz="2000" dirty="0" err="1" smtClean="0">
                <a:solidFill>
                  <a:srgbClr val="FF0000"/>
                </a:solidFill>
              </a:rPr>
              <a:t>Transcom</a:t>
            </a:r>
            <a:r>
              <a:rPr lang="en-US" dirty="0" smtClean="0"/>
              <a:t>)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“Bayesian” errors will be provided for key regions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Spread induced by changing model components available for few cases (contact individual modeler)</a:t>
            </a:r>
          </a:p>
          <a:p>
            <a:r>
              <a:rPr lang="en-US" dirty="0" smtClean="0"/>
              <a:t>“Validation” against independent data (</a:t>
            </a:r>
            <a:r>
              <a:rPr lang="en-US" dirty="0" smtClean="0">
                <a:solidFill>
                  <a:srgbClr val="FF0000"/>
                </a:solidFill>
              </a:rPr>
              <a:t>in progress</a:t>
            </a:r>
            <a:r>
              <a:rPr lang="en-US" dirty="0" smtClean="0"/>
              <a:t>)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Atm. Vertical profile, campaign, independent C-cycle </a:t>
            </a:r>
            <a:r>
              <a:rPr lang="en-US" sz="1800" dirty="0" err="1" smtClean="0"/>
              <a:t>obs</a:t>
            </a:r>
            <a:r>
              <a:rPr lang="en-US" sz="1800" dirty="0" smtClean="0"/>
              <a:t>, etc</a:t>
            </a:r>
          </a:p>
          <a:p>
            <a:pPr marL="457200" lvl="1">
              <a:spcBef>
                <a:spcPts val="2000"/>
              </a:spcBef>
              <a:buBlip>
                <a:blip r:embed="rId2"/>
              </a:buBlip>
            </a:pPr>
            <a:r>
              <a:rPr lang="en-US" sz="2400" dirty="0" err="1" smtClean="0"/>
              <a:t>Regridding</a:t>
            </a:r>
            <a:r>
              <a:rPr lang="en-US" sz="2400" dirty="0" smtClean="0"/>
              <a:t> &amp; land/sea mask can create inaccuracies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>
                <a:sym typeface="Wingdings" pitchFamily="2" charset="2"/>
              </a:rPr>
              <a:t>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special care </a:t>
            </a:r>
            <a:r>
              <a:rPr lang="en-US" sz="1800" dirty="0" smtClean="0"/>
              <a:t>for regions with shaped coastal boundaries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557" y="118526"/>
            <a:ext cx="2447361" cy="677894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Website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0-10-03 at 2.46.35 PM.png"/>
          <p:cNvPicPr>
            <a:picLocks noChangeAspect="1"/>
          </p:cNvPicPr>
          <p:nvPr/>
        </p:nvPicPr>
        <p:blipFill>
          <a:blip r:embed="rId2"/>
          <a:srcRect l="27981" t="10602" r="26904" b="1637"/>
          <a:stretch>
            <a:fillRect/>
          </a:stretch>
        </p:blipFill>
        <p:spPr>
          <a:xfrm>
            <a:off x="222488" y="170212"/>
            <a:ext cx="4644424" cy="5646706"/>
          </a:xfrm>
          <a:prstGeom prst="rect">
            <a:avLst/>
          </a:prstGeom>
        </p:spPr>
      </p:pic>
      <p:pic>
        <p:nvPicPr>
          <p:cNvPr id="4" name="Picture 3" descr="Screen shot 2010-10-03 at 2.50.49 PM.png"/>
          <p:cNvPicPr>
            <a:picLocks noChangeAspect="1"/>
          </p:cNvPicPr>
          <p:nvPr/>
        </p:nvPicPr>
        <p:blipFill>
          <a:blip r:embed="rId3"/>
          <a:srcRect l="28488" t="10926" r="26803" b="1963"/>
          <a:stretch>
            <a:fillRect/>
          </a:stretch>
        </p:blipFill>
        <p:spPr>
          <a:xfrm>
            <a:off x="1436900" y="584054"/>
            <a:ext cx="4649667" cy="5662080"/>
          </a:xfrm>
          <a:prstGeom prst="rect">
            <a:avLst/>
          </a:prstGeom>
        </p:spPr>
      </p:pic>
      <p:pic>
        <p:nvPicPr>
          <p:cNvPr id="5" name="Picture 4" descr="Screen shot 2010-10-03 at 2.53.57 PM.png"/>
          <p:cNvPicPr>
            <a:picLocks noChangeAspect="1"/>
          </p:cNvPicPr>
          <p:nvPr/>
        </p:nvPicPr>
        <p:blipFill>
          <a:blip r:embed="rId4"/>
          <a:srcRect l="28488" t="10926" r="26803" b="2775"/>
          <a:stretch>
            <a:fillRect/>
          </a:stretch>
        </p:blipFill>
        <p:spPr>
          <a:xfrm>
            <a:off x="2604957" y="1195920"/>
            <a:ext cx="4598072" cy="5547116"/>
          </a:xfrm>
          <a:prstGeom prst="rect">
            <a:avLst/>
          </a:prstGeom>
        </p:spPr>
      </p:pic>
      <p:pic>
        <p:nvPicPr>
          <p:cNvPr id="6" name="Picture 5" descr="Screen shot 2010-10-03 at 2.55.08 PM.png"/>
          <p:cNvPicPr>
            <a:picLocks noChangeAspect="1"/>
          </p:cNvPicPr>
          <p:nvPr/>
        </p:nvPicPr>
        <p:blipFill>
          <a:blip r:embed="rId5"/>
          <a:srcRect l="28488" t="10926" r="26397" b="18996"/>
          <a:stretch>
            <a:fillRect/>
          </a:stretch>
        </p:blipFill>
        <p:spPr>
          <a:xfrm>
            <a:off x="4412667" y="1529665"/>
            <a:ext cx="4631400" cy="4496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489" y="6368855"/>
            <a:ext cx="200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</a:t>
            </a:r>
            <a:r>
              <a:rPr lang="en-US" dirty="0" err="1" smtClean="0"/>
              <a:t>Zegbeu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085" y="96764"/>
            <a:ext cx="7036526" cy="666206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Tutorial 4: Proceed with Caution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570" y="3741679"/>
            <a:ext cx="4061254" cy="385824"/>
          </a:xfrm>
        </p:spPr>
        <p:txBody>
          <a:bodyPr>
            <a:norm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US" sz="1800" dirty="0" smtClean="0"/>
              <a:t>Poorly-constrained region (Africa)</a:t>
            </a:r>
            <a:endParaRPr lang="en-US" sz="1800" dirty="0"/>
          </a:p>
        </p:txBody>
      </p:sp>
      <p:pic>
        <p:nvPicPr>
          <p:cNvPr id="11" name="Image 10" descr="FCO2_Bars_INV_RECCAP_raw_1996-2007_yearly_all_africa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659"/>
          <a:stretch>
            <a:fillRect/>
          </a:stretch>
        </p:blipFill>
        <p:spPr>
          <a:xfrm>
            <a:off x="4701996" y="4161540"/>
            <a:ext cx="4133828" cy="234086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99399" y="3799671"/>
            <a:ext cx="3780501" cy="3617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Well-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constrained region (Europe)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Image 14" descr="FCO2_Bars_INV_RECCAP_raw_1996-2007_yearly_all_europe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706"/>
          <a:stretch>
            <a:fillRect/>
          </a:stretch>
        </p:blipFill>
        <p:spPr>
          <a:xfrm>
            <a:off x="352224" y="4167824"/>
            <a:ext cx="4125245" cy="2334576"/>
          </a:xfrm>
          <a:prstGeom prst="rect">
            <a:avLst/>
          </a:prstGeom>
        </p:spPr>
      </p:pic>
      <p:pic>
        <p:nvPicPr>
          <p:cNvPr id="9" name="Picture 8" descr="sitem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694" y="821942"/>
            <a:ext cx="5028725" cy="2614937"/>
          </a:xfrm>
          <a:prstGeom prst="rect">
            <a:avLst/>
          </a:prstGeom>
        </p:spPr>
      </p:pic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163763" y="1214438"/>
            <a:ext cx="668337" cy="568325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1473199" y="1646238"/>
            <a:ext cx="715963" cy="206453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2239963" y="1773238"/>
            <a:ext cx="668337" cy="5683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921000" y="2160587"/>
            <a:ext cx="2382838" cy="151759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79388" y="71964"/>
            <a:ext cx="8964612" cy="687391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4 continued: Consequences of poor constraints</a:t>
            </a:r>
          </a:p>
        </p:txBody>
      </p:sp>
      <p:sp>
        <p:nvSpPr>
          <p:cNvPr id="28674" name="Rectangle 3"/>
          <p:cNvSpPr txBox="1">
            <a:spLocks/>
          </p:cNvSpPr>
          <p:nvPr/>
        </p:nvSpPr>
        <p:spPr bwMode="auto">
          <a:xfrm>
            <a:off x="914400" y="822855"/>
            <a:ext cx="2819400" cy="49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AU" sz="2400" dirty="0">
                <a:latin typeface="Goudy Old Style" pitchFamily="18" charset="0"/>
              </a:rPr>
              <a:t>Influence of prior</a:t>
            </a:r>
          </a:p>
        </p:txBody>
      </p:sp>
      <p:sp>
        <p:nvSpPr>
          <p:cNvPr id="28681" name="Rectangle 3"/>
          <p:cNvSpPr txBox="1">
            <a:spLocks/>
          </p:cNvSpPr>
          <p:nvPr/>
        </p:nvSpPr>
        <p:spPr bwMode="auto">
          <a:xfrm>
            <a:off x="4572000" y="848255"/>
            <a:ext cx="4427538" cy="51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AU" sz="2400" dirty="0">
                <a:latin typeface="Goudy Old Style" pitchFamily="18" charset="0"/>
              </a:rPr>
              <a:t>Sensitivity to an individual site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84670" y="5505977"/>
            <a:ext cx="428730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AU" sz="1600" dirty="0"/>
              <a:t>Australian seasonal cycle from 4</a:t>
            </a:r>
            <a:r>
              <a:rPr lang="en-AU" sz="1600" dirty="0" smtClean="0"/>
              <a:t> inversions</a:t>
            </a:r>
            <a:r>
              <a:rPr lang="en-AU" sz="1600" dirty="0"/>
              <a:t>.  Posterior (solid</a:t>
            </a:r>
            <a:r>
              <a:rPr lang="en-AU" sz="1600" dirty="0" smtClean="0"/>
              <a:t>), prior </a:t>
            </a:r>
            <a:r>
              <a:rPr lang="en-AU" sz="1600" dirty="0"/>
              <a:t>(dashed).</a:t>
            </a:r>
            <a:r>
              <a:rPr lang="en-AU" sz="1600" dirty="0" smtClean="0"/>
              <a:t> </a:t>
            </a:r>
          </a:p>
          <a:p>
            <a:pPr defTabSz="914400">
              <a:spcBef>
                <a:spcPct val="50000"/>
              </a:spcBef>
            </a:pPr>
            <a:r>
              <a:rPr lang="en-AU" sz="1600" dirty="0" smtClean="0"/>
              <a:t>Different </a:t>
            </a:r>
            <a:r>
              <a:rPr lang="en-AU" sz="1600" dirty="0"/>
              <a:t>prior seasonality due to inclusion or not of biomass burning.</a:t>
            </a:r>
          </a:p>
        </p:txBody>
      </p:sp>
      <p:pic>
        <p:nvPicPr>
          <p:cNvPr id="28685" name="Picture 13" descr="seasau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312863"/>
            <a:ext cx="4192587" cy="3951287"/>
          </a:xfrm>
          <a:prstGeom prst="rect">
            <a:avLst/>
          </a:prstGeom>
          <a:noFill/>
        </p:spPr>
      </p:pic>
      <p:pic>
        <p:nvPicPr>
          <p:cNvPr id="9" name="Picture 8" descr="SPacific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1975" y="1300163"/>
            <a:ext cx="3673475" cy="2692400"/>
          </a:xfrm>
          <a:prstGeom prst="rect">
            <a:avLst/>
          </a:prstGeom>
          <a:noFill/>
        </p:spPr>
      </p:pic>
      <p:pic>
        <p:nvPicPr>
          <p:cNvPr id="10" name="Picture 9" descr="SPacific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0175" y="4062413"/>
            <a:ext cx="3657600" cy="2681287"/>
          </a:xfrm>
          <a:prstGeom prst="rect">
            <a:avLst/>
          </a:prstGeom>
          <a:noFill/>
        </p:spPr>
      </p:pic>
      <p:sp>
        <p:nvSpPr>
          <p:cNvPr id="11" name="Cloud Callout 10"/>
          <p:cNvSpPr/>
          <p:nvPr/>
        </p:nvSpPr>
        <p:spPr>
          <a:xfrm>
            <a:off x="179388" y="1073150"/>
            <a:ext cx="3933825" cy="2095500"/>
          </a:xfrm>
          <a:prstGeom prst="cloudCallout">
            <a:avLst>
              <a:gd name="adj1" fmla="val 71822"/>
              <a:gd name="adj2" fmla="val 958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</a:pPr>
            <a:r>
              <a:rPr lang="en-AU" dirty="0" smtClean="0">
                <a:latin typeface="Goudy Old Style" pitchFamily="18" charset="0"/>
              </a:rPr>
              <a:t>Jena (dark blue) only inversion without EIC and very different E-W flux split</a:t>
            </a:r>
            <a:endParaRPr lang="en-AU" dirty="0">
              <a:latin typeface="Goudy Old Style" pitchFamily="18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257175" y="131763"/>
            <a:ext cx="8597900" cy="1074737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</a:rPr>
              <a:t>4 continued: Caution with “big region” estimates</a:t>
            </a:r>
          </a:p>
        </p:txBody>
      </p:sp>
      <p:pic>
        <p:nvPicPr>
          <p:cNvPr id="29698" name="Image 8" descr="FCO2_MAP_Rigc_patra_raw_yearly_all_Eurasia_yr20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2075"/>
            <a:ext cx="471170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6050" y="1497013"/>
            <a:ext cx="922338" cy="20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700" name="ZoneTexte 10"/>
          <p:cNvSpPr txBox="1">
            <a:spLocks noChangeArrowheads="1"/>
          </p:cNvSpPr>
          <p:nvPr/>
        </p:nvSpPr>
        <p:spPr bwMode="auto">
          <a:xfrm>
            <a:off x="469900" y="5405438"/>
            <a:ext cx="7954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è"/>
            </a:pPr>
            <a:r>
              <a:rPr lang="fr-FR" sz="2000" b="1">
                <a:sym typeface="Wingdings" pitchFamily="2" charset="2"/>
              </a:rPr>
              <a:t>Large flux dipoles : « regional estimates should be interpreted</a:t>
            </a:r>
            <a:br>
              <a:rPr lang="fr-FR" sz="2000" b="1">
                <a:sym typeface="Wingdings" pitchFamily="2" charset="2"/>
              </a:rPr>
            </a:br>
            <a:r>
              <a:rPr lang="fr-FR" sz="2000" b="1">
                <a:sym typeface="Wingdings" pitchFamily="2" charset="2"/>
              </a:rPr>
              <a:t>	with great care depending on the boundary of the regions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6575" y="2020888"/>
            <a:ext cx="3527425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7"/>
          <p:cNvSpPr>
            <a:spLocks noChangeArrowheads="1"/>
          </p:cNvSpPr>
          <p:nvPr/>
        </p:nvSpPr>
        <p:spPr bwMode="auto">
          <a:xfrm>
            <a:off x="4711700" y="2914650"/>
            <a:ext cx="527050" cy="514350"/>
          </a:xfrm>
          <a:prstGeom prst="rightArrow">
            <a:avLst>
              <a:gd name="adj1" fmla="val 50000"/>
              <a:gd name="adj2" fmla="val 256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7032625" y="4294188"/>
            <a:ext cx="11493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EUROPE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 rot="-5400000">
            <a:off x="5009357" y="3074193"/>
            <a:ext cx="1250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North Asia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6156325" y="1525588"/>
            <a:ext cx="288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/>
              <a:t>Annual total flux (GtC/yr)</a:t>
            </a:r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6324600" y="2241550"/>
            <a:ext cx="2043113" cy="147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707063" y="4818063"/>
            <a:ext cx="335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dirty="0" err="1">
                <a:solidFill>
                  <a:srgbClr val="0000CC"/>
                </a:solidFill>
                <a:sym typeface="Wingdings" pitchFamily="2" charset="2"/>
              </a:rPr>
              <a:t></a:t>
            </a:r>
            <a:r>
              <a:rPr lang="en-US" b="1" dirty="0" err="1">
                <a:solidFill>
                  <a:srgbClr val="0000CC"/>
                </a:solidFill>
              </a:rPr>
              <a:t>“spurious</a:t>
            </a:r>
            <a:r>
              <a:rPr lang="en-US" b="1" dirty="0">
                <a:solidFill>
                  <a:srgbClr val="0000CC"/>
                </a:solidFill>
              </a:rPr>
              <a:t>” anti-</a:t>
            </a:r>
            <a:r>
              <a:rPr lang="en-US" b="1" dirty="0" smtClean="0">
                <a:solidFill>
                  <a:srgbClr val="0000CC"/>
                </a:solidFill>
              </a:rPr>
              <a:t>correlations – a </a:t>
            </a:r>
          </a:p>
          <a:p>
            <a:pPr defTabSz="914400"/>
            <a:r>
              <a:rPr lang="en-US" b="1" dirty="0" smtClean="0">
                <a:solidFill>
                  <a:srgbClr val="0000CC"/>
                </a:solidFill>
              </a:rPr>
              <a:t>form of “representation error”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/>
      <p:bldP spid="29706" grpId="0" animBg="1"/>
      <p:bldP spid="297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1" name="Picture 11" descr="FCO2_Bars_INV_RECCAP_raw_2000-2004_yearly_biobbur_north"/>
          <p:cNvPicPr>
            <a:picLocks noChangeAspect="1" noChangeArrowheads="1"/>
          </p:cNvPicPr>
          <p:nvPr/>
        </p:nvPicPr>
        <p:blipFill>
          <a:blip r:embed="rId2"/>
          <a:srcRect l="4951" t="6763" r="4951" b="22542"/>
          <a:stretch>
            <a:fillRect/>
          </a:stretch>
        </p:blipFill>
        <p:spPr bwMode="auto">
          <a:xfrm>
            <a:off x="11113" y="1509713"/>
            <a:ext cx="43846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FCO2_Bars_INV_RECCAP_raw_2000-2004_yearly_natc_trop"/>
          <p:cNvPicPr>
            <a:picLocks noChangeAspect="1" noChangeArrowheads="1"/>
          </p:cNvPicPr>
          <p:nvPr/>
        </p:nvPicPr>
        <p:blipFill>
          <a:blip r:embed="rId3"/>
          <a:srcRect l="4951" t="6763" r="4951" b="22542"/>
          <a:stretch>
            <a:fillRect/>
          </a:stretch>
        </p:blipFill>
        <p:spPr bwMode="auto">
          <a:xfrm>
            <a:off x="4529138" y="1512888"/>
            <a:ext cx="43846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 descr="FCO2_Bars_INV_RECCAP_raw_2000-2004_yearly_natc_south"/>
          <p:cNvPicPr>
            <a:picLocks noChangeAspect="1" noChangeArrowheads="1"/>
          </p:cNvPicPr>
          <p:nvPr/>
        </p:nvPicPr>
        <p:blipFill>
          <a:blip r:embed="rId4"/>
          <a:srcRect l="4951" t="6763" r="4951" b="22542"/>
          <a:stretch>
            <a:fillRect/>
          </a:stretch>
        </p:blipFill>
        <p:spPr bwMode="auto">
          <a:xfrm>
            <a:off x="4573588" y="4216400"/>
            <a:ext cx="43846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639763" y="30163"/>
            <a:ext cx="8274050" cy="884237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</a:rPr>
              <a:t>Results 1 : Long term means</a:t>
            </a:r>
          </a:p>
        </p:txBody>
      </p:sp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1136650" y="4259263"/>
            <a:ext cx="1304925" cy="2501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rgbClr val="FF0000"/>
                </a:solidFill>
              </a:rPr>
              <a:t>LSCE_an_v2.1</a:t>
            </a:r>
          </a:p>
          <a:p>
            <a:pPr>
              <a:lnSpc>
                <a:spcPct val="120000"/>
              </a:lnSpc>
            </a:pPr>
            <a:r>
              <a:rPr lang="en-US" sz="1200" b="1">
                <a:solidFill>
                  <a:srgbClr val="000099"/>
                </a:solidFill>
              </a:rPr>
              <a:t>JENA_s96_v3.2</a:t>
            </a:r>
          </a:p>
          <a:p>
            <a:pPr>
              <a:lnSpc>
                <a:spcPct val="120000"/>
              </a:lnSpc>
            </a:pPr>
            <a:r>
              <a:rPr lang="en-US" sz="1200" b="1">
                <a:solidFill>
                  <a:srgbClr val="0066FF"/>
                </a:solidFill>
              </a:rPr>
              <a:t>CTracker_EU</a:t>
            </a:r>
          </a:p>
          <a:p>
            <a:pPr>
              <a:lnSpc>
                <a:spcPct val="120000"/>
              </a:lnSpc>
            </a:pPr>
            <a:r>
              <a:rPr lang="en-US" sz="1200" b="1">
                <a:solidFill>
                  <a:srgbClr val="666633"/>
                </a:solidFill>
              </a:rPr>
              <a:t>LSCE_var_v1</a:t>
            </a:r>
            <a:r>
              <a:rPr lang="en-US" sz="1200" b="1"/>
              <a:t>.</a:t>
            </a:r>
          </a:p>
          <a:p>
            <a:pPr>
              <a:lnSpc>
                <a:spcPct val="120000"/>
              </a:lnSpc>
            </a:pPr>
            <a:r>
              <a:rPr lang="en-US" sz="1200" b="1">
                <a:solidFill>
                  <a:srgbClr val="990000"/>
                </a:solidFill>
              </a:rPr>
              <a:t>C13_MATCH</a:t>
            </a:r>
          </a:p>
          <a:p>
            <a:pPr>
              <a:lnSpc>
                <a:spcPct val="120000"/>
              </a:lnSpc>
            </a:pPr>
            <a:r>
              <a:rPr lang="en-US" sz="1200" b="1">
                <a:solidFill>
                  <a:srgbClr val="CC0099"/>
                </a:solidFill>
              </a:rPr>
              <a:t>CTracker_US</a:t>
            </a:r>
          </a:p>
          <a:p>
            <a:pPr>
              <a:lnSpc>
                <a:spcPct val="120000"/>
              </a:lnSpc>
            </a:pPr>
            <a:r>
              <a:rPr lang="en-US" sz="1200" b="1">
                <a:solidFill>
                  <a:srgbClr val="CC6600"/>
                </a:solidFill>
              </a:rPr>
              <a:t>TRCOM_me</a:t>
            </a:r>
          </a:p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folHlink"/>
                </a:solidFill>
              </a:rPr>
              <a:t>RIGC_patra</a:t>
            </a:r>
            <a:r>
              <a:rPr lang="en-US" sz="1200"/>
              <a:t> </a:t>
            </a:r>
          </a:p>
          <a:p>
            <a:pPr>
              <a:lnSpc>
                <a:spcPct val="120000"/>
              </a:lnSpc>
            </a:pPr>
            <a:r>
              <a:rPr lang="en-US" sz="1200" b="1">
                <a:solidFill>
                  <a:srgbClr val="FFFF00"/>
                </a:solidFill>
              </a:rPr>
              <a:t>JMA_2010</a:t>
            </a:r>
          </a:p>
          <a:p>
            <a:pPr>
              <a:lnSpc>
                <a:spcPct val="120000"/>
              </a:lnSpc>
            </a:pPr>
            <a:r>
              <a:rPr lang="en-US" sz="1200" b="1">
                <a:solidFill>
                  <a:srgbClr val="0099CC"/>
                </a:solidFill>
              </a:rPr>
              <a:t>C13_CCAM</a:t>
            </a:r>
          </a:p>
          <a:p>
            <a:pPr>
              <a:lnSpc>
                <a:spcPct val="120000"/>
              </a:lnSpc>
            </a:pPr>
            <a:r>
              <a:rPr lang="en-US" sz="1200" b="1">
                <a:solidFill>
                  <a:srgbClr val="33CC33"/>
                </a:solidFill>
              </a:rPr>
              <a:t>NCAM_Niwa</a:t>
            </a:r>
            <a:endParaRPr lang="en-US" sz="1200" b="1">
              <a:solidFill>
                <a:srgbClr val="CC0099"/>
              </a:solidFill>
            </a:endParaRPr>
          </a:p>
        </p:txBody>
      </p:sp>
      <p:sp>
        <p:nvSpPr>
          <p:cNvPr id="51207" name="Text Box 9"/>
          <p:cNvSpPr txBox="1">
            <a:spLocks noChangeArrowheads="1"/>
          </p:cNvSpPr>
          <p:nvPr/>
        </p:nvSpPr>
        <p:spPr bwMode="auto">
          <a:xfrm>
            <a:off x="1368425" y="1730375"/>
            <a:ext cx="2451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Northern land + ocean</a:t>
            </a:r>
          </a:p>
        </p:txBody>
      </p:sp>
      <p:sp>
        <p:nvSpPr>
          <p:cNvPr id="51208" name="Text Box 10"/>
          <p:cNvSpPr txBox="1">
            <a:spLocks noChangeArrowheads="1"/>
          </p:cNvSpPr>
          <p:nvPr/>
        </p:nvSpPr>
        <p:spPr bwMode="auto">
          <a:xfrm>
            <a:off x="2232025" y="925513"/>
            <a:ext cx="4978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Natural fluxes (GtC/yr) – 2000-2003 period</a:t>
            </a:r>
          </a:p>
        </p:txBody>
      </p:sp>
      <p:sp>
        <p:nvSpPr>
          <p:cNvPr id="51209" name="Text Box 11"/>
          <p:cNvSpPr txBox="1">
            <a:spLocks noChangeArrowheads="1"/>
          </p:cNvSpPr>
          <p:nvPr/>
        </p:nvSpPr>
        <p:spPr bwMode="auto">
          <a:xfrm>
            <a:off x="5597525" y="3279775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Tropical land + ocean</a:t>
            </a:r>
          </a:p>
        </p:txBody>
      </p:sp>
      <p:sp>
        <p:nvSpPr>
          <p:cNvPr id="51210" name="Text Box 12"/>
          <p:cNvSpPr txBox="1">
            <a:spLocks noChangeArrowheads="1"/>
          </p:cNvSpPr>
          <p:nvPr/>
        </p:nvSpPr>
        <p:spPr bwMode="auto">
          <a:xfrm>
            <a:off x="5597525" y="4511675"/>
            <a:ext cx="248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Southern land + ocean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9420</TotalTime>
  <Words>1066</Words>
  <Application>Microsoft Macintosh PowerPoint</Application>
  <PresentationFormat>On-screen Show (4:3)</PresentationFormat>
  <Paragraphs>255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Inkwell</vt:lpstr>
      <vt:lpstr>Atmospheric Inversion results</vt:lpstr>
      <vt:lpstr>Tutorial 1 : Logistics</vt:lpstr>
      <vt:lpstr>Tutorial 2 : Participants</vt:lpstr>
      <vt:lpstr>Tutorial 3: Miscellaneous notes</vt:lpstr>
      <vt:lpstr>Website</vt:lpstr>
      <vt:lpstr>Tutorial 4: Proceed with Caution</vt:lpstr>
      <vt:lpstr>4 continued: Consequences of poor constraints</vt:lpstr>
      <vt:lpstr>4 continued: Caution with “big region” estimates</vt:lpstr>
      <vt:lpstr>Results 1 : Long term means</vt:lpstr>
      <vt:lpstr>Slide 10</vt:lpstr>
      <vt:lpstr>Results 1 : Long term means </vt:lpstr>
      <vt:lpstr>Results 2: IAV (land)</vt:lpstr>
      <vt:lpstr>Results 2: IAV (ocean)</vt:lpstr>
      <vt:lpstr>Results 2: IAV (continental scale)</vt:lpstr>
      <vt:lpstr>Results 3 : Seas. Cycle &amp; IAV </vt:lpstr>
      <vt:lpstr>Results 4 : N-S zonal mean integrated fluxes</vt:lpstr>
      <vt:lpstr>Summary</vt:lpstr>
      <vt:lpstr>Thank You</vt:lpstr>
      <vt:lpstr>Global Inversion Status/Plans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Inversion results</dc:title>
  <dc:creator>Kevin Gurney</dc:creator>
  <cp:lastModifiedBy>Kevin Gurney</cp:lastModifiedBy>
  <cp:revision>84</cp:revision>
  <dcterms:created xsi:type="dcterms:W3CDTF">2010-10-08T14:47:18Z</dcterms:created>
  <dcterms:modified xsi:type="dcterms:W3CDTF">2010-10-08T14:48:02Z</dcterms:modified>
</cp:coreProperties>
</file>