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18"/>
  </p:notesMasterIdLst>
  <p:sldIdLst>
    <p:sldId id="308" r:id="rId5"/>
    <p:sldId id="291" r:id="rId6"/>
    <p:sldId id="318" r:id="rId7"/>
    <p:sldId id="319" r:id="rId8"/>
    <p:sldId id="313" r:id="rId9"/>
    <p:sldId id="314" r:id="rId10"/>
    <p:sldId id="320" r:id="rId11"/>
    <p:sldId id="310" r:id="rId12"/>
    <p:sldId id="312" r:id="rId13"/>
    <p:sldId id="311" r:id="rId14"/>
    <p:sldId id="302" r:id="rId15"/>
    <p:sldId id="321" r:id="rId16"/>
    <p:sldId id="32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F3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701" autoAdjust="0"/>
  </p:normalViewPr>
  <p:slideViewPr>
    <p:cSldViewPr>
      <p:cViewPr varScale="1">
        <p:scale>
          <a:sx n="71" d="100"/>
          <a:sy n="71" d="100"/>
        </p:scale>
        <p:origin x="-1140" y="-9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eossi\My%20Documents\DGVM\NPP_MODIS_Le_Qu&#233;r&#233;%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8.0882425539286762E-2"/>
          <c:y val="5.6666851129072694E-2"/>
          <c:w val="0.85033636957691017"/>
          <c:h val="0.88000286459265753"/>
        </c:manualLayout>
      </c:layout>
      <c:scatterChart>
        <c:scatterStyle val="lineMarker"/>
        <c:ser>
          <c:idx val="0"/>
          <c:order val="0"/>
          <c:tx>
            <c:strRef>
              <c:f>NPP_anomaly_NCEP2!$K$1</c:f>
              <c:strCache>
                <c:ptCount val="1"/>
                <c:pt idx="0">
                  <c:v>NEE_4DGVMs_anomaly</c:v>
                </c:pt>
              </c:strCache>
            </c:strRef>
          </c:tx>
          <c:spPr>
            <a:ln w="25400">
              <a:solidFill>
                <a:srgbClr val="0070C0"/>
              </a:solidFill>
              <a:prstDash val="solid"/>
            </a:ln>
          </c:spPr>
          <c:marker>
            <c:symbol val="none"/>
          </c:marker>
          <c:xVal>
            <c:numRef>
              <c:f>NPP_anomaly_NCEP2!$A$2:$A$10</c:f>
              <c:numCache>
                <c:formatCode>General</c:formatCode>
                <c:ptCount val="9"/>
                <c:pt idx="0">
                  <c:v>2000</c:v>
                </c:pt>
                <c:pt idx="1">
                  <c:v>2001</c:v>
                </c:pt>
                <c:pt idx="2">
                  <c:v>2002</c:v>
                </c:pt>
                <c:pt idx="3">
                  <c:v>2003</c:v>
                </c:pt>
                <c:pt idx="4">
                  <c:v>2004</c:v>
                </c:pt>
                <c:pt idx="5">
                  <c:v>2005</c:v>
                </c:pt>
                <c:pt idx="6">
                  <c:v>2006</c:v>
                </c:pt>
                <c:pt idx="7">
                  <c:v>2007</c:v>
                </c:pt>
                <c:pt idx="8">
                  <c:v>2008</c:v>
                </c:pt>
              </c:numCache>
            </c:numRef>
          </c:xVal>
          <c:yVal>
            <c:numRef>
              <c:f>NPP_anomaly_NCEP2!$K$2:$K$10</c:f>
              <c:numCache>
                <c:formatCode>General</c:formatCode>
                <c:ptCount val="9"/>
                <c:pt idx="0">
                  <c:v>0.88888888888889006</c:v>
                </c:pt>
                <c:pt idx="1">
                  <c:v>-0.91111111111111098</c:v>
                </c:pt>
                <c:pt idx="2">
                  <c:v>-1.8111111111111109</c:v>
                </c:pt>
                <c:pt idx="3">
                  <c:v>-0.81111111111111089</c:v>
                </c:pt>
                <c:pt idx="4">
                  <c:v>8.8888888888889211E-2</c:v>
                </c:pt>
                <c:pt idx="5">
                  <c:v>-1.411111111111111</c:v>
                </c:pt>
                <c:pt idx="6">
                  <c:v>0.68888888888889033</c:v>
                </c:pt>
                <c:pt idx="7">
                  <c:v>1.3888888888888906</c:v>
                </c:pt>
                <c:pt idx="8">
                  <c:v>1.8888888888888906</c:v>
                </c:pt>
              </c:numCache>
            </c:numRef>
          </c:yVal>
        </c:ser>
        <c:ser>
          <c:idx val="1"/>
          <c:order val="1"/>
          <c:tx>
            <c:strRef>
              <c:f>NPP_anomaly_NCEP2!$H$1</c:f>
              <c:strCache>
                <c:ptCount val="1"/>
                <c:pt idx="0">
                  <c:v>NPP_4DGVMs_anomaly</c:v>
                </c:pt>
              </c:strCache>
            </c:strRef>
          </c:tx>
          <c:spPr>
            <a:ln w="25400">
              <a:solidFill>
                <a:srgbClr val="FF0000"/>
              </a:solidFill>
              <a:prstDash val="solid"/>
            </a:ln>
          </c:spPr>
          <c:marker>
            <c:symbol val="none"/>
          </c:marker>
          <c:xVal>
            <c:numRef>
              <c:f>NPP_anomaly_NCEP2!$A$2:$A$10</c:f>
              <c:numCache>
                <c:formatCode>General</c:formatCode>
                <c:ptCount val="9"/>
                <c:pt idx="0">
                  <c:v>2000</c:v>
                </c:pt>
                <c:pt idx="1">
                  <c:v>2001</c:v>
                </c:pt>
                <c:pt idx="2">
                  <c:v>2002</c:v>
                </c:pt>
                <c:pt idx="3">
                  <c:v>2003</c:v>
                </c:pt>
                <c:pt idx="4">
                  <c:v>2004</c:v>
                </c:pt>
                <c:pt idx="5">
                  <c:v>2005</c:v>
                </c:pt>
                <c:pt idx="6">
                  <c:v>2006</c:v>
                </c:pt>
                <c:pt idx="7">
                  <c:v>2007</c:v>
                </c:pt>
                <c:pt idx="8">
                  <c:v>2008</c:v>
                </c:pt>
              </c:numCache>
            </c:numRef>
          </c:xVal>
          <c:yVal>
            <c:numRef>
              <c:f>NPP_anomaly_NCEP2!$H$2:$H$10</c:f>
              <c:numCache>
                <c:formatCode>0.00</c:formatCode>
                <c:ptCount val="9"/>
                <c:pt idx="0">
                  <c:v>-0.62222222222222001</c:v>
                </c:pt>
                <c:pt idx="1">
                  <c:v>-1.7222222222222141</c:v>
                </c:pt>
                <c:pt idx="2">
                  <c:v>-3.3222222222222078</c:v>
                </c:pt>
                <c:pt idx="3">
                  <c:v>-1.2222222222222139</c:v>
                </c:pt>
                <c:pt idx="4">
                  <c:v>-0.82222222222220853</c:v>
                </c:pt>
                <c:pt idx="5">
                  <c:v>-0.52222222222221149</c:v>
                </c:pt>
                <c:pt idx="6">
                  <c:v>2.2777777777777906</c:v>
                </c:pt>
                <c:pt idx="7">
                  <c:v>2.8777777777777827</c:v>
                </c:pt>
                <c:pt idx="8">
                  <c:v>3.0777777777777864</c:v>
                </c:pt>
              </c:numCache>
            </c:numRef>
          </c:yVal>
        </c:ser>
        <c:axId val="103915904"/>
        <c:axId val="103917440"/>
      </c:scatterChart>
      <c:valAx>
        <c:axId val="103915904"/>
        <c:scaling>
          <c:orientation val="minMax"/>
        </c:scaling>
        <c:axPos val="b"/>
        <c:numFmt formatCode="General" sourceLinked="1"/>
        <c:tickLblPos val="nextTo"/>
        <c:spPr>
          <a:ln w="3175">
            <a:solidFill>
              <a:srgbClr val="80808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03917440"/>
        <c:crosses val="autoZero"/>
        <c:crossBetween val="midCat"/>
      </c:valAx>
      <c:valAx>
        <c:axId val="103917440"/>
        <c:scaling>
          <c:orientation val="minMax"/>
        </c:scaling>
        <c:axPos val="l"/>
        <c:numFmt formatCode="General" sourceLinked="1"/>
        <c:tickLblPos val="nextTo"/>
        <c:spPr>
          <a:ln w="3175">
            <a:solidFill>
              <a:srgbClr val="808080"/>
            </a:solidFill>
            <a:prstDash val="solid"/>
          </a:ln>
        </c:spPr>
        <c:txPr>
          <a:bodyPr/>
          <a:lstStyle/>
          <a:p>
            <a:pPr>
              <a:defRPr sz="1400"/>
            </a:pPr>
            <a:endParaRPr lang="en-US"/>
          </a:p>
        </c:txPr>
        <c:crossAx val="103915904"/>
        <c:crosses val="autoZero"/>
        <c:crossBetween val="midCat"/>
      </c:valAx>
      <c:spPr>
        <a:noFill/>
        <a:ln w="25400">
          <a:noFill/>
        </a:ln>
      </c:spPr>
    </c:plotArea>
    <c:legend>
      <c:legendPos val="r"/>
      <c:layout>
        <c:manualLayout>
          <c:xMode val="edge"/>
          <c:yMode val="edge"/>
          <c:x val="0.6164609749773895"/>
          <c:y val="0.6199465988941586"/>
          <c:w val="0.38168907791128176"/>
          <c:h val="0.37777917760280044"/>
        </c:manualLayout>
      </c:layout>
      <c:spPr>
        <a:solidFill>
          <a:schemeClr val="bg1"/>
        </a:solidFill>
        <a:ln w="25400">
          <a:solidFill>
            <a:schemeClr val="bg1"/>
          </a:solidFill>
        </a:ln>
      </c:spPr>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A0CA8-47C6-432A-A51F-0B0897BCD55E}" type="datetimeFigureOut">
              <a:rPr lang="en-US" smtClean="0"/>
              <a:pPr/>
              <a:t>10/6/2010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8E45D-E7C3-4623-9C8B-F38AD4E574A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pcc.ch/publications_and_data/ar4/wg1/en/figure-10-9.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5C759D0C-2F35-4F46-ACA5-BC7B2405C258}" type="slidenum">
              <a:rPr lang="en-AU" sz="1200" kern="1200">
                <a:solidFill>
                  <a:prstClr val="black"/>
                </a:solidFill>
                <a:latin typeface="Arial" charset="0"/>
                <a:ea typeface="+mn-ea"/>
                <a:cs typeface="+mn-cs"/>
              </a:rPr>
              <a:pPr algn="r" rtl="0" fontAlgn="base">
                <a:spcBef>
                  <a:spcPct val="0"/>
                </a:spcBef>
                <a:spcAft>
                  <a:spcPct val="0"/>
                </a:spcAft>
              </a:pPr>
              <a:t>2</a:t>
            </a:fld>
            <a:endParaRPr lang="en-AU" sz="1200" kern="1200">
              <a:solidFill>
                <a:prstClr val="black"/>
              </a:solidFill>
              <a:latin typeface="Arial" charset="0"/>
              <a:ea typeface="+mn-ea"/>
              <a:cs typeface="+mn-cs"/>
            </a:endParaRPr>
          </a:p>
        </p:txBody>
      </p:sp>
      <p:sp>
        <p:nvSpPr>
          <p:cNvPr id="410626" name="Rectangle 2"/>
          <p:cNvSpPr>
            <a:spLocks noGrp="1" noRot="1" noChangeAspect="1" noChangeArrowheads="1" noTextEdit="1"/>
          </p:cNvSpPr>
          <p:nvPr>
            <p:ph type="sldImg"/>
          </p:nvPr>
        </p:nvSpPr>
        <p:spPr>
          <a:xfrm>
            <a:off x="1147763" y="685800"/>
            <a:ext cx="4573587" cy="3430588"/>
          </a:xfrm>
          <a:ln/>
        </p:spPr>
      </p:sp>
      <p:sp>
        <p:nvSpPr>
          <p:cNvPr id="410627" name="Rectangle 3"/>
          <p:cNvSpPr>
            <a:spLocks noGrp="1" noChangeArrowheads="1"/>
          </p:cNvSpPr>
          <p:nvPr>
            <p:ph type="body" idx="1"/>
          </p:nvPr>
        </p:nvSpPr>
        <p:spPr>
          <a:xfrm>
            <a:off x="685800" y="4344988"/>
            <a:ext cx="5486400" cy="4113212"/>
          </a:xfrm>
        </p:spPr>
        <p:txBody>
          <a:bodyPr/>
          <a:lstStyle/>
          <a:p>
            <a:r>
              <a:rPr lang="en-AU" altLang="ja-JP" b="1"/>
              <a:t>Terrestrial CO2 sinks removed 29% of all anthropogenic emissions for the period 2000-2008, equivalent to an average of 3 PgC per year. In 2008, terrestrial ecosystems removed 4.7 PgC, significantly higher than the long term average owing to the wetter conditions brought about by La Niña. An analysis of the long term trend of the terrestrial sink shows a growing size of the CO2 sink over the last 60 years but not discernable change in the efficiency of the sink</a:t>
            </a:r>
            <a:endParaRPr lang="en-AU" altLang="ja-JP"/>
          </a:p>
          <a:p>
            <a:r>
              <a:rPr lang="en-AU" altLang="ja-JP"/>
              <a:t>The terrestrial sink was estimated using an ensemble of 5 global vegetation models forced by observed CO2 concentration and a combination of meteorological data from the Climatic Research Unit and US National Centers for Environmental Prediction. </a:t>
            </a:r>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categories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Land Sink trend</a:t>
            </a:r>
          </a:p>
          <a:p>
            <a:r>
              <a:rPr lang="en-GB" sz="1200" kern="1200" dirty="0" smtClean="0">
                <a:solidFill>
                  <a:schemeClr val="tx1"/>
                </a:solidFill>
                <a:latin typeface="+mn-lt"/>
                <a:ea typeface="+mn-ea"/>
                <a:cs typeface="+mn-cs"/>
              </a:rPr>
              <a:t>  positive NPP trend &gt; positive RESP trend (value 1.5)</a:t>
            </a:r>
          </a:p>
          <a:p>
            <a:r>
              <a:rPr lang="en-GB" sz="1200" kern="1200" dirty="0" smtClean="0">
                <a:solidFill>
                  <a:schemeClr val="tx1"/>
                </a:solidFill>
                <a:latin typeface="+mn-lt"/>
                <a:ea typeface="+mn-ea"/>
                <a:cs typeface="+mn-cs"/>
              </a:rPr>
              <a:t>  negative NPP trend &gt; negative RESP trend (value 2.5)</a:t>
            </a:r>
          </a:p>
          <a:p>
            <a:r>
              <a:rPr lang="en-GB" sz="1200" kern="1200" dirty="0" smtClean="0">
                <a:solidFill>
                  <a:schemeClr val="tx1"/>
                </a:solidFill>
                <a:latin typeface="+mn-lt"/>
                <a:ea typeface="+mn-ea"/>
                <a:cs typeface="+mn-cs"/>
              </a:rPr>
              <a:t>  positive NPP trend, negative RESP trend (value 3.5)</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Land Source trend</a:t>
            </a:r>
          </a:p>
          <a:p>
            <a:r>
              <a:rPr lang="en-GB" sz="1200" kern="1200" dirty="0" smtClean="0">
                <a:solidFill>
                  <a:schemeClr val="tx1"/>
                </a:solidFill>
                <a:latin typeface="+mn-lt"/>
                <a:ea typeface="+mn-ea"/>
                <a:cs typeface="+mn-cs"/>
              </a:rPr>
              <a:t>  positive NPP trend &lt; positive RESP trend (value 4.5)</a:t>
            </a:r>
          </a:p>
          <a:p>
            <a:r>
              <a:rPr lang="en-GB" sz="1200" kern="1200" dirty="0" smtClean="0">
                <a:solidFill>
                  <a:schemeClr val="tx1"/>
                </a:solidFill>
                <a:latin typeface="+mn-lt"/>
                <a:ea typeface="+mn-ea"/>
                <a:cs typeface="+mn-cs"/>
              </a:rPr>
              <a:t>  negative NPP trend &lt; negative RESP trend (value 5.5)</a:t>
            </a:r>
          </a:p>
          <a:p>
            <a:r>
              <a:rPr lang="en-GB" sz="1200" kern="1200" smtClean="0">
                <a:solidFill>
                  <a:schemeClr val="tx1"/>
                </a:solidFill>
                <a:latin typeface="+mn-lt"/>
                <a:ea typeface="+mn-ea"/>
                <a:cs typeface="+mn-cs"/>
              </a:rPr>
              <a:t>  negative NPP trend, positive RESP trend (value 6.5)</a:t>
            </a:r>
          </a:p>
          <a:p>
            <a:endParaRPr lang="en-GB"/>
          </a:p>
        </p:txBody>
      </p:sp>
      <p:sp>
        <p:nvSpPr>
          <p:cNvPr id="4" name="Slide Number Placeholder 3"/>
          <p:cNvSpPr>
            <a:spLocks noGrp="1"/>
          </p:cNvSpPr>
          <p:nvPr>
            <p:ph type="sldNum" sz="quarter" idx="10"/>
          </p:nvPr>
        </p:nvSpPr>
        <p:spPr/>
        <p:txBody>
          <a:bodyPr/>
          <a:lstStyle/>
          <a:p>
            <a:fld id="{1218E45D-E7C3-4623-9C8B-F38AD4E574A5}"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Figure SPM.7. Relative changes in precipitation (in percent) for the period 2090–2099, relative to 1980–1999. Values are multi-model averages based on the SRES A1B scenario for December to February (left) and June to August (right). White areas are where less than 66% of the models agree in the sign of the change and stippled areas are where more than 90% of the models agree in the sign of the change. {</a:t>
            </a:r>
            <a:r>
              <a:rPr lang="en-GB" dirty="0" smtClean="0">
                <a:hlinkClick r:id="rId3"/>
              </a:rPr>
              <a:t>Figure 10.9</a:t>
            </a:r>
            <a:r>
              <a:rPr lang="en-GB" dirty="0" smtClean="0"/>
              <a:t>}</a:t>
            </a:r>
            <a:endParaRPr lang="en-GB" dirty="0"/>
          </a:p>
        </p:txBody>
      </p:sp>
      <p:sp>
        <p:nvSpPr>
          <p:cNvPr id="4" name="Slide Number Placeholder 3"/>
          <p:cNvSpPr>
            <a:spLocks noGrp="1"/>
          </p:cNvSpPr>
          <p:nvPr>
            <p:ph type="sldNum" sz="quarter" idx="10"/>
          </p:nvPr>
        </p:nvSpPr>
        <p:spPr/>
        <p:txBody>
          <a:bodyPr/>
          <a:lstStyle/>
          <a:p>
            <a:fld id="{8AFE3490-D483-4BCC-9E98-24BD1739B518}"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DCE3C1-CE5E-47FD-BBD2-BF00471960AA}" type="datetimeFigureOut">
              <a:rPr lang="en-US" smtClean="0"/>
              <a:pPr/>
              <a:t>10/6/2010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CE3C1-CE5E-47FD-BBD2-BF00471960AA}" type="datetimeFigureOut">
              <a:rPr lang="en-US" smtClean="0"/>
              <a:pPr/>
              <a:t>10/6/2010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CE3C1-CE5E-47FD-BBD2-BF00471960AA}" type="datetimeFigureOut">
              <a:rPr lang="en-US" smtClean="0"/>
              <a:pPr/>
              <a:t>10/6/2010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CE3C1-CE5E-47FD-BBD2-BF00471960AA}" type="datetimeFigureOut">
              <a:rPr lang="en-US" smtClean="0"/>
              <a:pPr/>
              <a:t>10/6/2010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CE3C1-CE5E-47FD-BBD2-BF00471960AA}" type="datetimeFigureOut">
              <a:rPr lang="en-US" smtClean="0"/>
              <a:pPr/>
              <a:t>10/6/2010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DCE3C1-CE5E-47FD-BBD2-BF00471960AA}" type="datetimeFigureOut">
              <a:rPr lang="en-US" smtClean="0"/>
              <a:pPr/>
              <a:t>10/6/2010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DCE3C1-CE5E-47FD-BBD2-BF00471960AA}" type="datetimeFigureOut">
              <a:rPr lang="en-US" smtClean="0"/>
              <a:pPr/>
              <a:t>10/6/2010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DCE3C1-CE5E-47FD-BBD2-BF00471960AA}" type="datetimeFigureOut">
              <a:rPr lang="en-US" smtClean="0"/>
              <a:pPr/>
              <a:t>10/6/2010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CE3C1-CE5E-47FD-BBD2-BF00471960AA}" type="datetimeFigureOut">
              <a:rPr lang="en-US" smtClean="0"/>
              <a:pPr/>
              <a:t>10/6/2010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CE3C1-CE5E-47FD-BBD2-BF00471960AA}" type="datetimeFigureOut">
              <a:rPr lang="en-US" smtClean="0"/>
              <a:pPr/>
              <a:t>10/6/2010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CE3C1-CE5E-47FD-BBD2-BF00471960AA}" type="datetimeFigureOut">
              <a:rPr lang="en-US" smtClean="0"/>
              <a:pPr/>
              <a:t>10/6/2010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8E55A-5CDA-4622-AF07-D49127FF293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hyperlink" Target="http://www.ihdp.uni-bonn.de/"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hyperlink" Target="http://www.ihdp.uni-bonn.de/" TargetMode="Externa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jpeg"/><Relationship Id="rId2" Type="http://schemas.openxmlformats.org/officeDocument/2006/relationships/slideLayout" Target="../slideLayouts/slideLayout25.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image" Target="../media/image5.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18" Type="http://schemas.openxmlformats.org/officeDocument/2006/relationships/hyperlink" Target="http://www.ihdp.uni-bonn.de/" TargetMode="Externa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jpeg"/><Relationship Id="rId2" Type="http://schemas.openxmlformats.org/officeDocument/2006/relationships/slideLayout" Target="../slideLayouts/slideLayout37.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19" Type="http://schemas.openxmlformats.org/officeDocument/2006/relationships/image" Target="../media/image5.jpe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CE3C1-CE5E-47FD-BBD2-BF00471960AA}" type="datetimeFigureOut">
              <a:rPr lang="en-US" smtClean="0"/>
              <a:pPr/>
              <a:t>10/6/2010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8E55A-5CDA-4622-AF07-D49127FF293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34925" y="6213475"/>
            <a:ext cx="9037638" cy="671513"/>
            <a:chOff x="22" y="1253"/>
            <a:chExt cx="5693" cy="423"/>
          </a:xfrm>
        </p:grpSpPr>
        <p:pic>
          <p:nvPicPr>
            <p:cNvPr id="1032" name="Picture 8" descr="4COLOR"/>
            <p:cNvPicPr>
              <a:picLocks noChangeAspect="1" noChangeArrowheads="1"/>
            </p:cNvPicPr>
            <p:nvPr/>
          </p:nvPicPr>
          <p:blipFill>
            <a:blip r:embed="rId14">
              <a:lum contrast="18000"/>
            </a:blip>
            <a:srcRect l="32001" t="70857" r="33333"/>
            <a:stretch>
              <a:fillRect/>
            </a:stretch>
          </p:blipFill>
          <p:spPr bwMode="auto">
            <a:xfrm>
              <a:off x="22" y="1253"/>
              <a:ext cx="431" cy="423"/>
            </a:xfrm>
            <a:prstGeom prst="rect">
              <a:avLst/>
            </a:prstGeom>
            <a:noFill/>
          </p:spPr>
        </p:pic>
        <p:sp>
          <p:nvSpPr>
            <p:cNvPr id="1033" name="Line 9"/>
            <p:cNvSpPr>
              <a:spLocks noChangeShapeType="1"/>
            </p:cNvSpPr>
            <p:nvPr/>
          </p:nvSpPr>
          <p:spPr bwMode="auto">
            <a:xfrm>
              <a:off x="431" y="1616"/>
              <a:ext cx="3311" cy="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pic>
          <p:nvPicPr>
            <p:cNvPr id="1034" name="Picture 10"/>
            <p:cNvPicPr>
              <a:picLocks noChangeAspect="1" noChangeArrowheads="1"/>
            </p:cNvPicPr>
            <p:nvPr/>
          </p:nvPicPr>
          <p:blipFill>
            <a:blip r:embed="rId15"/>
            <a:srcRect/>
            <a:stretch>
              <a:fillRect/>
            </a:stretch>
          </p:blipFill>
          <p:spPr bwMode="auto">
            <a:xfrm>
              <a:off x="4176" y="1364"/>
              <a:ext cx="337" cy="148"/>
            </a:xfrm>
            <a:prstGeom prst="rect">
              <a:avLst/>
            </a:prstGeom>
            <a:noFill/>
          </p:spPr>
        </p:pic>
        <p:pic>
          <p:nvPicPr>
            <p:cNvPr id="1035" name="Picture 11"/>
            <p:cNvPicPr>
              <a:picLocks noChangeAspect="1" noChangeArrowheads="1"/>
            </p:cNvPicPr>
            <p:nvPr/>
          </p:nvPicPr>
          <p:blipFill>
            <a:blip r:embed="rId16" cstate="print"/>
            <a:srcRect/>
            <a:stretch>
              <a:fillRect/>
            </a:stretch>
          </p:blipFill>
          <p:spPr bwMode="auto">
            <a:xfrm>
              <a:off x="4558" y="1364"/>
              <a:ext cx="295" cy="144"/>
            </a:xfrm>
            <a:prstGeom prst="rect">
              <a:avLst/>
            </a:prstGeom>
            <a:noFill/>
          </p:spPr>
        </p:pic>
        <p:pic>
          <p:nvPicPr>
            <p:cNvPr id="1036" name="Picture 12" descr="wcrpnewlogo_for_images_page"/>
            <p:cNvPicPr>
              <a:picLocks noChangeAspect="1" noChangeArrowheads="1"/>
            </p:cNvPicPr>
            <p:nvPr/>
          </p:nvPicPr>
          <p:blipFill>
            <a:blip r:embed="rId17" cstate="print"/>
            <a:srcRect/>
            <a:stretch>
              <a:fillRect/>
            </a:stretch>
          </p:blipFill>
          <p:spPr bwMode="auto">
            <a:xfrm>
              <a:off x="5239" y="1376"/>
              <a:ext cx="476" cy="130"/>
            </a:xfrm>
            <a:prstGeom prst="rect">
              <a:avLst/>
            </a:prstGeom>
            <a:noFill/>
          </p:spPr>
        </p:pic>
        <p:pic>
          <p:nvPicPr>
            <p:cNvPr id="1037" name="Picture 13" descr="IHDP Logo">
              <a:hlinkClick r:id="rId18"/>
            </p:cNvPr>
            <p:cNvPicPr>
              <a:picLocks noChangeAspect="1" noChangeArrowheads="1"/>
            </p:cNvPicPr>
            <p:nvPr/>
          </p:nvPicPr>
          <p:blipFill>
            <a:blip r:embed="rId19"/>
            <a:srcRect/>
            <a:stretch>
              <a:fillRect/>
            </a:stretch>
          </p:blipFill>
          <p:spPr bwMode="auto">
            <a:xfrm>
              <a:off x="4921" y="1344"/>
              <a:ext cx="294" cy="157"/>
            </a:xfrm>
            <a:prstGeom prst="rect">
              <a:avLst/>
            </a:prstGeom>
            <a:noFill/>
          </p:spPr>
        </p:pic>
        <p:pic>
          <p:nvPicPr>
            <p:cNvPr id="1038" name="Picture 14"/>
            <p:cNvPicPr>
              <a:picLocks noChangeAspect="1" noChangeArrowheads="1"/>
            </p:cNvPicPr>
            <p:nvPr/>
          </p:nvPicPr>
          <p:blipFill>
            <a:blip r:embed="rId20" cstate="print"/>
            <a:srcRect/>
            <a:stretch>
              <a:fillRect/>
            </a:stretch>
          </p:blipFill>
          <p:spPr bwMode="auto">
            <a:xfrm>
              <a:off x="3787" y="1339"/>
              <a:ext cx="318" cy="314"/>
            </a:xfrm>
            <a:prstGeom prst="rect">
              <a:avLst/>
            </a:prstGeom>
            <a:noFill/>
          </p:spPr>
        </p:pic>
        <p:sp>
          <p:nvSpPr>
            <p:cNvPr id="1039" name="Line 15"/>
            <p:cNvSpPr>
              <a:spLocks noChangeShapeType="1"/>
            </p:cNvSpPr>
            <p:nvPr/>
          </p:nvSpPr>
          <p:spPr bwMode="auto">
            <a:xfrm>
              <a:off x="4082" y="1548"/>
              <a:ext cx="1610" cy="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sp>
          <p:nvSpPr>
            <p:cNvPr id="1040" name="Line 16"/>
            <p:cNvSpPr>
              <a:spLocks noChangeShapeType="1"/>
            </p:cNvSpPr>
            <p:nvPr/>
          </p:nvSpPr>
          <p:spPr bwMode="auto">
            <a:xfrm>
              <a:off x="4082" y="1548"/>
              <a:ext cx="0" cy="46"/>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grpSp>
      <p:sp>
        <p:nvSpPr>
          <p:cNvPr id="1042" name="Line 18"/>
          <p:cNvSpPr>
            <a:spLocks noChangeShapeType="1"/>
          </p:cNvSpPr>
          <p:nvPr userDrawn="1"/>
        </p:nvSpPr>
        <p:spPr bwMode="auto">
          <a:xfrm>
            <a:off x="368300" y="577850"/>
            <a:ext cx="8310563" cy="0"/>
          </a:xfrm>
          <a:prstGeom prst="line">
            <a:avLst/>
          </a:prstGeom>
          <a:noFill/>
          <a:ln w="2857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34925" y="6213475"/>
            <a:ext cx="9037638" cy="671513"/>
            <a:chOff x="22" y="1253"/>
            <a:chExt cx="5693" cy="423"/>
          </a:xfrm>
        </p:grpSpPr>
        <p:pic>
          <p:nvPicPr>
            <p:cNvPr id="1032" name="Picture 8" descr="4COLOR"/>
            <p:cNvPicPr>
              <a:picLocks noChangeAspect="1" noChangeArrowheads="1"/>
            </p:cNvPicPr>
            <p:nvPr/>
          </p:nvPicPr>
          <p:blipFill>
            <a:blip r:embed="rId14">
              <a:lum contrast="18000"/>
            </a:blip>
            <a:srcRect l="32001" t="70857" r="33333"/>
            <a:stretch>
              <a:fillRect/>
            </a:stretch>
          </p:blipFill>
          <p:spPr bwMode="auto">
            <a:xfrm>
              <a:off x="22" y="1253"/>
              <a:ext cx="431" cy="423"/>
            </a:xfrm>
            <a:prstGeom prst="rect">
              <a:avLst/>
            </a:prstGeom>
            <a:noFill/>
          </p:spPr>
        </p:pic>
        <p:sp>
          <p:nvSpPr>
            <p:cNvPr id="1033" name="Line 9"/>
            <p:cNvSpPr>
              <a:spLocks noChangeShapeType="1"/>
            </p:cNvSpPr>
            <p:nvPr/>
          </p:nvSpPr>
          <p:spPr bwMode="auto">
            <a:xfrm>
              <a:off x="431" y="1616"/>
              <a:ext cx="3311" cy="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pic>
          <p:nvPicPr>
            <p:cNvPr id="1034" name="Picture 10"/>
            <p:cNvPicPr>
              <a:picLocks noChangeAspect="1" noChangeArrowheads="1"/>
            </p:cNvPicPr>
            <p:nvPr/>
          </p:nvPicPr>
          <p:blipFill>
            <a:blip r:embed="rId15"/>
            <a:srcRect/>
            <a:stretch>
              <a:fillRect/>
            </a:stretch>
          </p:blipFill>
          <p:spPr bwMode="auto">
            <a:xfrm>
              <a:off x="4176" y="1364"/>
              <a:ext cx="337" cy="148"/>
            </a:xfrm>
            <a:prstGeom prst="rect">
              <a:avLst/>
            </a:prstGeom>
            <a:noFill/>
          </p:spPr>
        </p:pic>
        <p:pic>
          <p:nvPicPr>
            <p:cNvPr id="1035" name="Picture 11"/>
            <p:cNvPicPr>
              <a:picLocks noChangeAspect="1" noChangeArrowheads="1"/>
            </p:cNvPicPr>
            <p:nvPr/>
          </p:nvPicPr>
          <p:blipFill>
            <a:blip r:embed="rId16" cstate="print"/>
            <a:srcRect/>
            <a:stretch>
              <a:fillRect/>
            </a:stretch>
          </p:blipFill>
          <p:spPr bwMode="auto">
            <a:xfrm>
              <a:off x="4558" y="1364"/>
              <a:ext cx="295" cy="144"/>
            </a:xfrm>
            <a:prstGeom prst="rect">
              <a:avLst/>
            </a:prstGeom>
            <a:noFill/>
          </p:spPr>
        </p:pic>
        <p:pic>
          <p:nvPicPr>
            <p:cNvPr id="1036" name="Picture 12" descr="wcrpnewlogo_for_images_page"/>
            <p:cNvPicPr>
              <a:picLocks noChangeAspect="1" noChangeArrowheads="1"/>
            </p:cNvPicPr>
            <p:nvPr/>
          </p:nvPicPr>
          <p:blipFill>
            <a:blip r:embed="rId17" cstate="print"/>
            <a:srcRect/>
            <a:stretch>
              <a:fillRect/>
            </a:stretch>
          </p:blipFill>
          <p:spPr bwMode="auto">
            <a:xfrm>
              <a:off x="5239" y="1376"/>
              <a:ext cx="476" cy="130"/>
            </a:xfrm>
            <a:prstGeom prst="rect">
              <a:avLst/>
            </a:prstGeom>
            <a:noFill/>
          </p:spPr>
        </p:pic>
        <p:pic>
          <p:nvPicPr>
            <p:cNvPr id="1037" name="Picture 13" descr="IHDP Logo">
              <a:hlinkClick r:id="rId18"/>
            </p:cNvPr>
            <p:cNvPicPr>
              <a:picLocks noChangeAspect="1" noChangeArrowheads="1"/>
            </p:cNvPicPr>
            <p:nvPr/>
          </p:nvPicPr>
          <p:blipFill>
            <a:blip r:embed="rId19"/>
            <a:srcRect/>
            <a:stretch>
              <a:fillRect/>
            </a:stretch>
          </p:blipFill>
          <p:spPr bwMode="auto">
            <a:xfrm>
              <a:off x="4921" y="1344"/>
              <a:ext cx="294" cy="157"/>
            </a:xfrm>
            <a:prstGeom prst="rect">
              <a:avLst/>
            </a:prstGeom>
            <a:noFill/>
          </p:spPr>
        </p:pic>
        <p:pic>
          <p:nvPicPr>
            <p:cNvPr id="1038" name="Picture 14"/>
            <p:cNvPicPr>
              <a:picLocks noChangeAspect="1" noChangeArrowheads="1"/>
            </p:cNvPicPr>
            <p:nvPr/>
          </p:nvPicPr>
          <p:blipFill>
            <a:blip r:embed="rId20" cstate="print"/>
            <a:srcRect/>
            <a:stretch>
              <a:fillRect/>
            </a:stretch>
          </p:blipFill>
          <p:spPr bwMode="auto">
            <a:xfrm>
              <a:off x="3787" y="1339"/>
              <a:ext cx="318" cy="314"/>
            </a:xfrm>
            <a:prstGeom prst="rect">
              <a:avLst/>
            </a:prstGeom>
            <a:noFill/>
          </p:spPr>
        </p:pic>
        <p:sp>
          <p:nvSpPr>
            <p:cNvPr id="1039" name="Line 15"/>
            <p:cNvSpPr>
              <a:spLocks noChangeShapeType="1"/>
            </p:cNvSpPr>
            <p:nvPr/>
          </p:nvSpPr>
          <p:spPr bwMode="auto">
            <a:xfrm>
              <a:off x="4082" y="1548"/>
              <a:ext cx="1610" cy="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sp>
          <p:nvSpPr>
            <p:cNvPr id="1040" name="Line 16"/>
            <p:cNvSpPr>
              <a:spLocks noChangeShapeType="1"/>
            </p:cNvSpPr>
            <p:nvPr/>
          </p:nvSpPr>
          <p:spPr bwMode="auto">
            <a:xfrm>
              <a:off x="4082" y="1548"/>
              <a:ext cx="0" cy="46"/>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grpSp>
      <p:sp>
        <p:nvSpPr>
          <p:cNvPr id="1042" name="Line 18"/>
          <p:cNvSpPr>
            <a:spLocks noChangeShapeType="1"/>
          </p:cNvSpPr>
          <p:nvPr userDrawn="1"/>
        </p:nvSpPr>
        <p:spPr bwMode="auto">
          <a:xfrm>
            <a:off x="368300" y="577850"/>
            <a:ext cx="8310563" cy="0"/>
          </a:xfrm>
          <a:prstGeom prst="line">
            <a:avLst/>
          </a:prstGeom>
          <a:noFill/>
          <a:ln w="2857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34925" y="6213475"/>
            <a:ext cx="9037638" cy="671513"/>
            <a:chOff x="22" y="1253"/>
            <a:chExt cx="5693" cy="423"/>
          </a:xfrm>
        </p:grpSpPr>
        <p:pic>
          <p:nvPicPr>
            <p:cNvPr id="1032" name="Picture 8" descr="4COLOR"/>
            <p:cNvPicPr>
              <a:picLocks noChangeAspect="1" noChangeArrowheads="1"/>
            </p:cNvPicPr>
            <p:nvPr/>
          </p:nvPicPr>
          <p:blipFill>
            <a:blip r:embed="rId14">
              <a:lum contrast="18000"/>
            </a:blip>
            <a:srcRect l="32001" t="70857" r="33333"/>
            <a:stretch>
              <a:fillRect/>
            </a:stretch>
          </p:blipFill>
          <p:spPr bwMode="auto">
            <a:xfrm>
              <a:off x="22" y="1253"/>
              <a:ext cx="431" cy="423"/>
            </a:xfrm>
            <a:prstGeom prst="rect">
              <a:avLst/>
            </a:prstGeom>
            <a:noFill/>
          </p:spPr>
        </p:pic>
        <p:sp>
          <p:nvSpPr>
            <p:cNvPr id="1033" name="Line 9"/>
            <p:cNvSpPr>
              <a:spLocks noChangeShapeType="1"/>
            </p:cNvSpPr>
            <p:nvPr/>
          </p:nvSpPr>
          <p:spPr bwMode="auto">
            <a:xfrm>
              <a:off x="431" y="1616"/>
              <a:ext cx="3311" cy="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pic>
          <p:nvPicPr>
            <p:cNvPr id="1034" name="Picture 10"/>
            <p:cNvPicPr>
              <a:picLocks noChangeAspect="1" noChangeArrowheads="1"/>
            </p:cNvPicPr>
            <p:nvPr/>
          </p:nvPicPr>
          <p:blipFill>
            <a:blip r:embed="rId15"/>
            <a:srcRect/>
            <a:stretch>
              <a:fillRect/>
            </a:stretch>
          </p:blipFill>
          <p:spPr bwMode="auto">
            <a:xfrm>
              <a:off x="4176" y="1364"/>
              <a:ext cx="337" cy="148"/>
            </a:xfrm>
            <a:prstGeom prst="rect">
              <a:avLst/>
            </a:prstGeom>
            <a:noFill/>
          </p:spPr>
        </p:pic>
        <p:pic>
          <p:nvPicPr>
            <p:cNvPr id="1035" name="Picture 11"/>
            <p:cNvPicPr>
              <a:picLocks noChangeAspect="1" noChangeArrowheads="1"/>
            </p:cNvPicPr>
            <p:nvPr/>
          </p:nvPicPr>
          <p:blipFill>
            <a:blip r:embed="rId16" cstate="print"/>
            <a:srcRect/>
            <a:stretch>
              <a:fillRect/>
            </a:stretch>
          </p:blipFill>
          <p:spPr bwMode="auto">
            <a:xfrm>
              <a:off x="4558" y="1364"/>
              <a:ext cx="295" cy="144"/>
            </a:xfrm>
            <a:prstGeom prst="rect">
              <a:avLst/>
            </a:prstGeom>
            <a:noFill/>
          </p:spPr>
        </p:pic>
        <p:pic>
          <p:nvPicPr>
            <p:cNvPr id="1036" name="Picture 12" descr="wcrpnewlogo_for_images_page"/>
            <p:cNvPicPr>
              <a:picLocks noChangeAspect="1" noChangeArrowheads="1"/>
            </p:cNvPicPr>
            <p:nvPr/>
          </p:nvPicPr>
          <p:blipFill>
            <a:blip r:embed="rId17" cstate="print"/>
            <a:srcRect/>
            <a:stretch>
              <a:fillRect/>
            </a:stretch>
          </p:blipFill>
          <p:spPr bwMode="auto">
            <a:xfrm>
              <a:off x="5239" y="1376"/>
              <a:ext cx="476" cy="130"/>
            </a:xfrm>
            <a:prstGeom prst="rect">
              <a:avLst/>
            </a:prstGeom>
            <a:noFill/>
          </p:spPr>
        </p:pic>
        <p:pic>
          <p:nvPicPr>
            <p:cNvPr id="1037" name="Picture 13" descr="IHDP Logo">
              <a:hlinkClick r:id="rId18"/>
            </p:cNvPr>
            <p:cNvPicPr>
              <a:picLocks noChangeAspect="1" noChangeArrowheads="1"/>
            </p:cNvPicPr>
            <p:nvPr/>
          </p:nvPicPr>
          <p:blipFill>
            <a:blip r:embed="rId19"/>
            <a:srcRect/>
            <a:stretch>
              <a:fillRect/>
            </a:stretch>
          </p:blipFill>
          <p:spPr bwMode="auto">
            <a:xfrm>
              <a:off x="4921" y="1344"/>
              <a:ext cx="294" cy="157"/>
            </a:xfrm>
            <a:prstGeom prst="rect">
              <a:avLst/>
            </a:prstGeom>
            <a:noFill/>
          </p:spPr>
        </p:pic>
        <p:pic>
          <p:nvPicPr>
            <p:cNvPr id="1038" name="Picture 14"/>
            <p:cNvPicPr>
              <a:picLocks noChangeAspect="1" noChangeArrowheads="1"/>
            </p:cNvPicPr>
            <p:nvPr/>
          </p:nvPicPr>
          <p:blipFill>
            <a:blip r:embed="rId20" cstate="print"/>
            <a:srcRect/>
            <a:stretch>
              <a:fillRect/>
            </a:stretch>
          </p:blipFill>
          <p:spPr bwMode="auto">
            <a:xfrm>
              <a:off x="3787" y="1339"/>
              <a:ext cx="318" cy="314"/>
            </a:xfrm>
            <a:prstGeom prst="rect">
              <a:avLst/>
            </a:prstGeom>
            <a:noFill/>
          </p:spPr>
        </p:pic>
        <p:sp>
          <p:nvSpPr>
            <p:cNvPr id="1039" name="Line 15"/>
            <p:cNvSpPr>
              <a:spLocks noChangeShapeType="1"/>
            </p:cNvSpPr>
            <p:nvPr/>
          </p:nvSpPr>
          <p:spPr bwMode="auto">
            <a:xfrm>
              <a:off x="4082" y="1548"/>
              <a:ext cx="1610" cy="0"/>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sp>
          <p:nvSpPr>
            <p:cNvPr id="1040" name="Line 16"/>
            <p:cNvSpPr>
              <a:spLocks noChangeShapeType="1"/>
            </p:cNvSpPr>
            <p:nvPr/>
          </p:nvSpPr>
          <p:spPr bwMode="auto">
            <a:xfrm>
              <a:off x="4082" y="1548"/>
              <a:ext cx="0" cy="46"/>
            </a:xfrm>
            <a:prstGeom prst="line">
              <a:avLst/>
            </a:prstGeom>
            <a:noFill/>
            <a:ln w="952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grpSp>
      <p:sp>
        <p:nvSpPr>
          <p:cNvPr id="1042" name="Line 18"/>
          <p:cNvSpPr>
            <a:spLocks noChangeShapeType="1"/>
          </p:cNvSpPr>
          <p:nvPr userDrawn="1"/>
        </p:nvSpPr>
        <p:spPr bwMode="auto">
          <a:xfrm>
            <a:off x="368300" y="577850"/>
            <a:ext cx="8310563" cy="0"/>
          </a:xfrm>
          <a:prstGeom prst="line">
            <a:avLst/>
          </a:prstGeom>
          <a:noFill/>
          <a:ln w="28575">
            <a:solidFill>
              <a:schemeClr val="tx1"/>
            </a:solidFill>
            <a:round/>
            <a:headEnd/>
            <a:tailEnd/>
          </a:ln>
          <a:effectLst/>
        </p:spPr>
        <p:txBody>
          <a:bodyPr/>
          <a:lstStyle/>
          <a:p>
            <a:pPr algn="l" rtl="0" fontAlgn="base">
              <a:spcBef>
                <a:spcPct val="0"/>
              </a:spcBef>
              <a:spcAft>
                <a:spcPct val="0"/>
              </a:spcAft>
            </a:pPr>
            <a:endParaRPr lang="en-GB"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mailto:p.friedlingstein@exeter.ac.uk" TargetMode="External"/><Relationship Id="rId2" Type="http://schemas.openxmlformats.org/officeDocument/2006/relationships/hyperlink" Target="mailto:s.sitch@leeds.ac.uk"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643050"/>
            <a:ext cx="8429684" cy="1470025"/>
          </a:xfrm>
        </p:spPr>
        <p:txBody>
          <a:bodyPr>
            <a:normAutofit fontScale="90000"/>
          </a:bodyPr>
          <a:lstStyle/>
          <a:p>
            <a:r>
              <a:rPr lang="en-GB" sz="3800" b="1" dirty="0" smtClean="0"/>
              <a:t>DGVM runs for Trendy/RECCAP</a:t>
            </a:r>
            <a:r>
              <a:rPr lang="en-GB" sz="3800" b="1" dirty="0" smtClean="0"/>
              <a:t/>
            </a:r>
            <a:br>
              <a:rPr lang="en-GB" sz="3800" b="1" dirty="0" smtClean="0"/>
            </a:br>
            <a:r>
              <a:rPr lang="en-GB" sz="3600" dirty="0" smtClean="0"/>
              <a:t/>
            </a:r>
            <a:br>
              <a:rPr lang="en-GB" sz="3600" dirty="0" smtClean="0"/>
            </a:br>
            <a:r>
              <a:rPr lang="en-GB" sz="3600" dirty="0" smtClean="0"/>
              <a:t> </a:t>
            </a:r>
            <a:r>
              <a:rPr lang="en-GB" dirty="0" smtClean="0"/>
              <a:t/>
            </a:r>
            <a:br>
              <a:rPr lang="en-GB" dirty="0" smtClean="0"/>
            </a:br>
            <a:r>
              <a:rPr lang="en-GB" sz="2200" dirty="0" smtClean="0"/>
              <a:t>S. Sitch, P. Friedlingstein, A. Ahlström, A. Arneth, G. Bonan, P. Canadell, F. Chevallier, P. </a:t>
            </a:r>
            <a:r>
              <a:rPr lang="en-GB" sz="2200" dirty="0" smtClean="0"/>
              <a:t>Ciais, </a:t>
            </a:r>
            <a:r>
              <a:rPr lang="en-GB" sz="2200" dirty="0" smtClean="0"/>
              <a:t>C. Huntingford</a:t>
            </a:r>
            <a:r>
              <a:rPr lang="en-GB" sz="2200" dirty="0" smtClean="0"/>
              <a:t>, </a:t>
            </a:r>
            <a:r>
              <a:rPr lang="en-GB" sz="2200" dirty="0" smtClean="0"/>
              <a:t>C. </a:t>
            </a:r>
            <a:r>
              <a:rPr lang="en-GB" sz="2200" dirty="0" smtClean="0"/>
              <a:t>D., P</a:t>
            </a:r>
            <a:r>
              <a:rPr lang="en-GB" sz="2200" dirty="0" smtClean="0"/>
              <a:t>. Levy, M. R. Lomas, </a:t>
            </a:r>
            <a:r>
              <a:rPr lang="en-GB" sz="2200" dirty="0" smtClean="0"/>
              <a:t>B</a:t>
            </a:r>
            <a:r>
              <a:rPr lang="en-GB" sz="2200" dirty="0" smtClean="0"/>
              <a:t>. Mueller, M. Reichstein, S. Running, S. I. Seneviratne, </a:t>
            </a:r>
            <a:r>
              <a:rPr lang="en-GB" sz="2200" dirty="0" smtClean="0"/>
              <a:t>N</a:t>
            </a:r>
            <a:r>
              <a:rPr lang="en-GB" sz="2200" dirty="0" smtClean="0"/>
              <a:t>. </a:t>
            </a:r>
            <a:r>
              <a:rPr lang="en-GB" sz="2200" dirty="0" smtClean="0"/>
              <a:t>Viovy, </a:t>
            </a:r>
            <a:r>
              <a:rPr lang="en-GB" sz="2200" dirty="0" smtClean="0"/>
              <a:t>F. I. Woodward, S. Zaehle, M. Zhao</a:t>
            </a:r>
            <a:br>
              <a:rPr lang="en-GB" sz="2200" dirty="0" smtClean="0"/>
            </a:br>
            <a:endParaRPr lang="en-GB"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1438" y="7938"/>
            <a:ext cx="9358346" cy="584775"/>
          </a:xfrm>
          <a:prstGeom prst="rect">
            <a:avLst/>
          </a:prstGeom>
          <a:noFill/>
          <a:ln w="9525">
            <a:noFill/>
            <a:miter lim="800000"/>
            <a:headEnd/>
            <a:tailEnd/>
          </a:ln>
          <a:effectLst/>
        </p:spPr>
        <p:txBody>
          <a:bodyPr wrap="square">
            <a:spAutoFit/>
          </a:bodyPr>
          <a:lstStyle/>
          <a:p>
            <a:pPr algn="ctr" rtl="0" eaLnBrk="0" fontAlgn="base" hangingPunct="0">
              <a:spcBef>
                <a:spcPct val="0"/>
              </a:spcBef>
              <a:spcAft>
                <a:spcPct val="0"/>
              </a:spcAft>
            </a:pPr>
            <a:r>
              <a:rPr lang="en-AU" sz="3200" kern="1200" dirty="0" smtClean="0">
                <a:solidFill>
                  <a:srgbClr val="000000"/>
                </a:solidFill>
                <a:latin typeface="Arial Narrow" pitchFamily="34" charset="0"/>
                <a:ea typeface="+mn-ea"/>
                <a:cs typeface="+mn-cs"/>
              </a:rPr>
              <a:t> </a:t>
            </a:r>
            <a:r>
              <a:rPr lang="en-AU" sz="3200" dirty="0" smtClean="0">
                <a:solidFill>
                  <a:srgbClr val="000000"/>
                </a:solidFill>
                <a:latin typeface="Arial Narrow" pitchFamily="34" charset="0"/>
              </a:rPr>
              <a:t>DGVM sink </a:t>
            </a:r>
            <a:r>
              <a:rPr lang="en-AU" sz="3200" dirty="0" err="1" smtClean="0">
                <a:solidFill>
                  <a:srgbClr val="000000"/>
                </a:solidFill>
                <a:latin typeface="Arial Narrow" pitchFamily="34" charset="0"/>
              </a:rPr>
              <a:t>vs</a:t>
            </a:r>
            <a:r>
              <a:rPr lang="en-AU" sz="3200" dirty="0" smtClean="0">
                <a:solidFill>
                  <a:srgbClr val="000000"/>
                </a:solidFill>
                <a:latin typeface="Arial Narrow" pitchFamily="34" charset="0"/>
              </a:rPr>
              <a:t> MODIS-NPP</a:t>
            </a:r>
            <a:endParaRPr lang="en-AU" sz="3200" kern="1200" dirty="0">
              <a:solidFill>
                <a:srgbClr val="000000"/>
              </a:solidFill>
              <a:latin typeface="Arial Narrow" pitchFamily="34" charset="0"/>
              <a:ea typeface="+mn-ea"/>
              <a:cs typeface="+mn-cs"/>
            </a:endParaRPr>
          </a:p>
        </p:txBody>
      </p:sp>
      <p:pic>
        <p:nvPicPr>
          <p:cNvPr id="140289" name="Picture 1"/>
          <p:cNvPicPr>
            <a:picLocks noChangeAspect="1" noChangeArrowheads="1"/>
          </p:cNvPicPr>
          <p:nvPr/>
        </p:nvPicPr>
        <p:blipFill>
          <a:blip r:embed="rId2"/>
          <a:srcRect/>
          <a:stretch>
            <a:fillRect/>
          </a:stretch>
        </p:blipFill>
        <p:spPr bwMode="auto">
          <a:xfrm>
            <a:off x="357158" y="928670"/>
            <a:ext cx="7817566" cy="5077671"/>
          </a:xfrm>
          <a:prstGeom prst="rect">
            <a:avLst/>
          </a:prstGeom>
          <a:noFill/>
          <a:ln w="9525">
            <a:noFill/>
            <a:miter lim="800000"/>
            <a:headEnd/>
            <a:tailEnd/>
          </a:ln>
          <a:effectLst/>
        </p:spPr>
      </p:pic>
      <p:sp>
        <p:nvSpPr>
          <p:cNvPr id="8" name="TextBox 7"/>
          <p:cNvSpPr txBox="1"/>
          <p:nvPr/>
        </p:nvSpPr>
        <p:spPr>
          <a:xfrm>
            <a:off x="7929554" y="6000768"/>
            <a:ext cx="1214446" cy="369332"/>
          </a:xfrm>
          <a:prstGeom prst="rect">
            <a:avLst/>
          </a:prstGeom>
          <a:noFill/>
        </p:spPr>
        <p:txBody>
          <a:bodyPr wrap="square" rtlCol="0">
            <a:spAutoFit/>
          </a:bodyPr>
          <a:lstStyle/>
          <a:p>
            <a:r>
              <a:rPr lang="en-GB" dirty="0" smtClean="0"/>
              <a:t>M Zhao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500034" y="0"/>
            <a:ext cx="8229600" cy="1143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de-DE" sz="3600" b="1" dirty="0" smtClean="0"/>
              <a:t>Alternative Upscaling Approaches Multidimensional flux patterns...</a:t>
            </a:r>
            <a:endParaRPr lang="en-US" sz="3600" b="1" dirty="0" smtClean="0"/>
          </a:p>
        </p:txBody>
      </p:sp>
      <p:pic>
        <p:nvPicPr>
          <p:cNvPr id="39939" name="Picture 3"/>
          <p:cNvPicPr>
            <a:picLocks noChangeAspect="1" noChangeArrowheads="1"/>
          </p:cNvPicPr>
          <p:nvPr/>
        </p:nvPicPr>
        <p:blipFill>
          <a:blip r:embed="rId2"/>
          <a:srcRect r="15756"/>
          <a:stretch>
            <a:fillRect/>
          </a:stretch>
        </p:blipFill>
        <p:spPr bwMode="auto">
          <a:xfrm>
            <a:off x="4929158" y="1500174"/>
            <a:ext cx="4214842" cy="4000528"/>
          </a:xfrm>
          <a:prstGeom prst="rect">
            <a:avLst/>
          </a:prstGeom>
          <a:noFill/>
          <a:ln w="9525">
            <a:noFill/>
            <a:miter lim="800000"/>
            <a:headEnd/>
            <a:tailEnd/>
          </a:ln>
        </p:spPr>
      </p:pic>
      <p:sp>
        <p:nvSpPr>
          <p:cNvPr id="6" name="Text Box 6"/>
          <p:cNvSpPr txBox="1">
            <a:spLocks noChangeArrowheads="1"/>
          </p:cNvSpPr>
          <p:nvPr/>
        </p:nvSpPr>
        <p:spPr bwMode="auto">
          <a:xfrm>
            <a:off x="7500958" y="1928802"/>
            <a:ext cx="1141413" cy="307975"/>
          </a:xfrm>
          <a:prstGeom prst="rect">
            <a:avLst/>
          </a:prstGeom>
          <a:noFill/>
          <a:ln w="9525">
            <a:noFill/>
            <a:miter lim="800000"/>
            <a:headEnd/>
            <a:tailEnd/>
          </a:ln>
          <a:effectLst/>
        </p:spPr>
        <p:txBody>
          <a:bodyPr wrap="none">
            <a:spAutoFit/>
          </a:bodyPr>
          <a:lstStyle/>
          <a:p>
            <a:pPr>
              <a:defRPr/>
            </a:pPr>
            <a:r>
              <a:rPr lang="en-US" sz="1400" b="1" dirty="0">
                <a:solidFill>
                  <a:schemeClr val="accent4">
                    <a:lumMod val="10000"/>
                  </a:schemeClr>
                </a:solidFill>
              </a:rPr>
              <a:t>Color: GPP</a:t>
            </a:r>
          </a:p>
        </p:txBody>
      </p:sp>
      <p:sp>
        <p:nvSpPr>
          <p:cNvPr id="8" name="Title 1"/>
          <p:cNvSpPr txBox="1">
            <a:spLocks/>
          </p:cNvSpPr>
          <p:nvPr/>
        </p:nvSpPr>
        <p:spPr>
          <a:xfrm>
            <a:off x="428596" y="5715000"/>
            <a:ext cx="8229600" cy="1143000"/>
          </a:xfrm>
          <a:prstGeom prst="rect">
            <a:avLst/>
          </a:prstGeom>
        </p:spPr>
        <p:txBody>
          <a:bodyPr/>
          <a:lstStyle/>
          <a:p>
            <a:pPr algn="ctr" eaLnBrk="0" hangingPunct="0">
              <a:defRPr/>
            </a:pPr>
            <a:r>
              <a:rPr lang="de-DE" sz="3600" b="1" dirty="0">
                <a:latin typeface="+mj-lt"/>
                <a:ea typeface="+mj-ea"/>
                <a:cs typeface="+mj-cs"/>
              </a:rPr>
              <a:t>... models to be cross-evaluated against.</a:t>
            </a:r>
            <a:endParaRPr lang="en-US" sz="3600" b="1" dirty="0">
              <a:latin typeface="+mj-lt"/>
              <a:ea typeface="+mj-ea"/>
              <a:cs typeface="+mj-cs"/>
            </a:endParaRPr>
          </a:p>
        </p:txBody>
      </p:sp>
      <p:sp>
        <p:nvSpPr>
          <p:cNvPr id="9" name="TextBox 8"/>
          <p:cNvSpPr txBox="1"/>
          <p:nvPr/>
        </p:nvSpPr>
        <p:spPr>
          <a:xfrm>
            <a:off x="6715140" y="6488668"/>
            <a:ext cx="2357454" cy="369332"/>
          </a:xfrm>
          <a:prstGeom prst="rect">
            <a:avLst/>
          </a:prstGeom>
          <a:noFill/>
        </p:spPr>
        <p:txBody>
          <a:bodyPr wrap="square" rtlCol="0">
            <a:spAutoFit/>
          </a:bodyPr>
          <a:lstStyle/>
          <a:p>
            <a:r>
              <a:rPr lang="en-GB" dirty="0" smtClean="0"/>
              <a:t>Reichstein</a:t>
            </a:r>
            <a:endParaRPr lang="en-GB" dirty="0"/>
          </a:p>
        </p:txBody>
      </p:sp>
      <p:grpSp>
        <p:nvGrpSpPr>
          <p:cNvPr id="10" name="Group 9"/>
          <p:cNvGrpSpPr/>
          <p:nvPr/>
        </p:nvGrpSpPr>
        <p:grpSpPr>
          <a:xfrm>
            <a:off x="142844" y="1214422"/>
            <a:ext cx="4834401" cy="4635511"/>
            <a:chOff x="365125" y="1258888"/>
            <a:chExt cx="8656945" cy="5233987"/>
          </a:xfrm>
        </p:grpSpPr>
        <p:sp>
          <p:nvSpPr>
            <p:cNvPr id="11" name="AutoShape 30"/>
            <p:cNvSpPr>
              <a:spLocks noChangeArrowheads="1"/>
            </p:cNvSpPr>
            <p:nvPr/>
          </p:nvSpPr>
          <p:spPr bwMode="auto">
            <a:xfrm>
              <a:off x="2538413" y="1295400"/>
              <a:ext cx="5310187" cy="644525"/>
            </a:xfrm>
            <a:prstGeom prst="roundRect">
              <a:avLst>
                <a:gd name="adj" fmla="val 16667"/>
              </a:avLst>
            </a:prstGeom>
            <a:solidFill>
              <a:srgbClr val="FF6600">
                <a:alpha val="59999"/>
              </a:srgbClr>
            </a:solidFill>
            <a:ln w="28575">
              <a:solidFill>
                <a:srgbClr val="FF0000"/>
              </a:solidFill>
              <a:prstDash val="lgDash"/>
              <a:round/>
              <a:headEnd/>
              <a:tailEnd/>
            </a:ln>
          </p:spPr>
          <p:txBody>
            <a:bodyPr wrap="none" anchor="ctr"/>
            <a:lstStyle/>
            <a:p>
              <a:pPr algn="ctr"/>
              <a:endParaRPr lang="en-US" sz="1200">
                <a:cs typeface="Arial" pitchFamily="34" charset="0"/>
              </a:endParaRPr>
            </a:p>
          </p:txBody>
        </p:sp>
        <p:sp>
          <p:nvSpPr>
            <p:cNvPr id="12" name="Oval 2"/>
            <p:cNvSpPr>
              <a:spLocks noChangeArrowheads="1"/>
            </p:cNvSpPr>
            <p:nvPr/>
          </p:nvSpPr>
          <p:spPr bwMode="auto">
            <a:xfrm>
              <a:off x="3949700" y="2559050"/>
              <a:ext cx="4972050" cy="2416175"/>
            </a:xfrm>
            <a:prstGeom prst="ellipse">
              <a:avLst/>
            </a:prstGeom>
            <a:solidFill>
              <a:srgbClr val="BDDEFF">
                <a:alpha val="39999"/>
              </a:srgbClr>
            </a:solidFill>
            <a:ln w="31750">
              <a:solidFill>
                <a:schemeClr val="bg1"/>
              </a:solidFill>
              <a:round/>
              <a:headEnd/>
              <a:tailEnd/>
            </a:ln>
          </p:spPr>
          <p:txBody>
            <a:bodyPr wrap="none" anchor="ctr"/>
            <a:lstStyle/>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r>
                <a:rPr lang="de-DE" sz="900">
                  <a:cs typeface="Arial" pitchFamily="34" charset="0"/>
                </a:rPr>
                <a:t>remote sensing</a:t>
              </a:r>
              <a:br>
                <a:rPr lang="de-DE" sz="900">
                  <a:cs typeface="Arial" pitchFamily="34" charset="0"/>
                </a:rPr>
              </a:br>
              <a:r>
                <a:rPr lang="de-DE" sz="900">
                  <a:cs typeface="Arial" pitchFamily="34" charset="0"/>
                </a:rPr>
                <a:t>of CO</a:t>
              </a:r>
              <a:r>
                <a:rPr lang="de-DE" sz="900" baseline="-25000">
                  <a:cs typeface="Arial" pitchFamily="34" charset="0"/>
                </a:rPr>
                <a:t>2</a:t>
              </a:r>
            </a:p>
          </p:txBody>
        </p:sp>
        <p:sp>
          <p:nvSpPr>
            <p:cNvPr id="13" name="Text Box 4"/>
            <p:cNvSpPr txBox="1">
              <a:spLocks noChangeArrowheads="1"/>
            </p:cNvSpPr>
            <p:nvPr/>
          </p:nvSpPr>
          <p:spPr bwMode="auto">
            <a:xfrm rot="10800000">
              <a:off x="365125" y="2905125"/>
              <a:ext cx="430213" cy="1470025"/>
            </a:xfrm>
            <a:prstGeom prst="rect">
              <a:avLst/>
            </a:prstGeom>
            <a:noFill/>
            <a:ln w="9525">
              <a:noFill/>
              <a:miter lim="800000"/>
              <a:headEnd/>
              <a:tailEnd/>
            </a:ln>
          </p:spPr>
          <p:txBody>
            <a:bodyPr vert="eaVert" wrap="none">
              <a:spAutoFit/>
            </a:bodyPr>
            <a:lstStyle/>
            <a:p>
              <a:r>
                <a:rPr lang="de-DE" sz="1600">
                  <a:cs typeface="Arial" pitchFamily="34" charset="0"/>
                </a:rPr>
                <a:t>Temporal scale</a:t>
              </a:r>
            </a:p>
          </p:txBody>
        </p:sp>
        <p:sp>
          <p:nvSpPr>
            <p:cNvPr id="14" name="Text Box 5"/>
            <p:cNvSpPr txBox="1">
              <a:spLocks noChangeArrowheads="1"/>
            </p:cNvSpPr>
            <p:nvPr/>
          </p:nvSpPr>
          <p:spPr bwMode="auto">
            <a:xfrm>
              <a:off x="3724275" y="6122988"/>
              <a:ext cx="1992313" cy="369887"/>
            </a:xfrm>
            <a:prstGeom prst="rect">
              <a:avLst/>
            </a:prstGeom>
            <a:noFill/>
            <a:ln w="9525">
              <a:noFill/>
              <a:miter lim="800000"/>
              <a:headEnd/>
              <a:tailEnd/>
            </a:ln>
          </p:spPr>
          <p:txBody>
            <a:bodyPr wrap="none">
              <a:spAutoFit/>
            </a:bodyPr>
            <a:lstStyle/>
            <a:p>
              <a:r>
                <a:rPr lang="de-DE">
                  <a:cs typeface="Arial" pitchFamily="34" charset="0"/>
                </a:rPr>
                <a:t>Spatial scale [km]</a:t>
              </a:r>
            </a:p>
          </p:txBody>
        </p:sp>
        <p:sp>
          <p:nvSpPr>
            <p:cNvPr id="15" name="Line 6"/>
            <p:cNvSpPr>
              <a:spLocks noChangeShapeType="1"/>
            </p:cNvSpPr>
            <p:nvPr/>
          </p:nvSpPr>
          <p:spPr bwMode="auto">
            <a:xfrm>
              <a:off x="1531938" y="5722938"/>
              <a:ext cx="7248525" cy="0"/>
            </a:xfrm>
            <a:prstGeom prst="line">
              <a:avLst/>
            </a:prstGeom>
            <a:noFill/>
            <a:ln w="9525">
              <a:solidFill>
                <a:schemeClr val="tx1"/>
              </a:solidFill>
              <a:round/>
              <a:headEnd/>
              <a:tailEnd type="triangle" w="med" len="med"/>
            </a:ln>
          </p:spPr>
          <p:txBody>
            <a:bodyPr/>
            <a:lstStyle/>
            <a:p>
              <a:endParaRPr lang="en-GB"/>
            </a:p>
          </p:txBody>
        </p:sp>
        <p:sp>
          <p:nvSpPr>
            <p:cNvPr id="16" name="Line 7"/>
            <p:cNvSpPr>
              <a:spLocks noChangeShapeType="1"/>
            </p:cNvSpPr>
            <p:nvPr/>
          </p:nvSpPr>
          <p:spPr bwMode="auto">
            <a:xfrm flipV="1">
              <a:off x="1531938" y="1258888"/>
              <a:ext cx="0" cy="4470400"/>
            </a:xfrm>
            <a:prstGeom prst="line">
              <a:avLst/>
            </a:prstGeom>
            <a:noFill/>
            <a:ln w="9525">
              <a:solidFill>
                <a:schemeClr val="tx1"/>
              </a:solidFill>
              <a:round/>
              <a:headEnd/>
              <a:tailEnd type="triangle" w="med" len="med"/>
            </a:ln>
          </p:spPr>
          <p:txBody>
            <a:bodyPr/>
            <a:lstStyle/>
            <a:p>
              <a:endParaRPr lang="en-GB"/>
            </a:p>
          </p:txBody>
        </p:sp>
        <p:sp>
          <p:nvSpPr>
            <p:cNvPr id="17" name="Text Box 8"/>
            <p:cNvSpPr txBox="1">
              <a:spLocks noChangeArrowheads="1"/>
            </p:cNvSpPr>
            <p:nvPr/>
          </p:nvSpPr>
          <p:spPr bwMode="auto">
            <a:xfrm>
              <a:off x="882651" y="5329238"/>
              <a:ext cx="858850" cy="312761"/>
            </a:xfrm>
            <a:prstGeom prst="rect">
              <a:avLst/>
            </a:prstGeom>
            <a:noFill/>
            <a:ln w="9525">
              <a:noFill/>
              <a:miter lim="800000"/>
              <a:headEnd/>
              <a:tailEnd/>
            </a:ln>
          </p:spPr>
          <p:txBody>
            <a:bodyPr wrap="none">
              <a:spAutoFit/>
            </a:bodyPr>
            <a:lstStyle/>
            <a:p>
              <a:r>
                <a:rPr lang="de-DE" sz="1200" dirty="0">
                  <a:cs typeface="Arial" pitchFamily="34" charset="0"/>
                </a:rPr>
                <a:t>hour</a:t>
              </a:r>
            </a:p>
          </p:txBody>
        </p:sp>
        <p:sp>
          <p:nvSpPr>
            <p:cNvPr id="18" name="Text Box 9"/>
            <p:cNvSpPr txBox="1">
              <a:spLocks noChangeArrowheads="1"/>
            </p:cNvSpPr>
            <p:nvPr/>
          </p:nvSpPr>
          <p:spPr bwMode="auto">
            <a:xfrm>
              <a:off x="971550" y="4603749"/>
              <a:ext cx="724512" cy="312761"/>
            </a:xfrm>
            <a:prstGeom prst="rect">
              <a:avLst/>
            </a:prstGeom>
            <a:noFill/>
            <a:ln w="9525">
              <a:noFill/>
              <a:miter lim="800000"/>
              <a:headEnd/>
              <a:tailEnd/>
            </a:ln>
          </p:spPr>
          <p:txBody>
            <a:bodyPr wrap="none">
              <a:spAutoFit/>
            </a:bodyPr>
            <a:lstStyle/>
            <a:p>
              <a:r>
                <a:rPr lang="de-DE" sz="1200" dirty="0">
                  <a:cs typeface="Arial" pitchFamily="34" charset="0"/>
                </a:rPr>
                <a:t>day</a:t>
              </a:r>
            </a:p>
          </p:txBody>
        </p:sp>
        <p:sp>
          <p:nvSpPr>
            <p:cNvPr id="19" name="Text Box 10"/>
            <p:cNvSpPr txBox="1">
              <a:spLocks noChangeArrowheads="1"/>
            </p:cNvSpPr>
            <p:nvPr/>
          </p:nvSpPr>
          <p:spPr bwMode="auto">
            <a:xfrm>
              <a:off x="806449" y="4081463"/>
              <a:ext cx="928202" cy="312761"/>
            </a:xfrm>
            <a:prstGeom prst="rect">
              <a:avLst/>
            </a:prstGeom>
            <a:noFill/>
            <a:ln w="9525">
              <a:noFill/>
              <a:miter lim="800000"/>
              <a:headEnd/>
              <a:tailEnd/>
            </a:ln>
          </p:spPr>
          <p:txBody>
            <a:bodyPr wrap="none">
              <a:spAutoFit/>
            </a:bodyPr>
            <a:lstStyle/>
            <a:p>
              <a:r>
                <a:rPr lang="de-DE" sz="1200" dirty="0">
                  <a:cs typeface="Arial" pitchFamily="34" charset="0"/>
                </a:rPr>
                <a:t>week</a:t>
              </a:r>
            </a:p>
          </p:txBody>
        </p:sp>
        <p:sp>
          <p:nvSpPr>
            <p:cNvPr id="20" name="Text Box 11"/>
            <p:cNvSpPr txBox="1">
              <a:spLocks noChangeArrowheads="1"/>
            </p:cNvSpPr>
            <p:nvPr/>
          </p:nvSpPr>
          <p:spPr bwMode="auto">
            <a:xfrm>
              <a:off x="704851" y="3430588"/>
              <a:ext cx="1074482" cy="312761"/>
            </a:xfrm>
            <a:prstGeom prst="rect">
              <a:avLst/>
            </a:prstGeom>
            <a:noFill/>
            <a:ln w="9525">
              <a:noFill/>
              <a:miter lim="800000"/>
              <a:headEnd/>
              <a:tailEnd/>
            </a:ln>
          </p:spPr>
          <p:txBody>
            <a:bodyPr wrap="none">
              <a:spAutoFit/>
            </a:bodyPr>
            <a:lstStyle/>
            <a:p>
              <a:r>
                <a:rPr lang="de-DE" sz="1200" dirty="0">
                  <a:cs typeface="Arial" pitchFamily="34" charset="0"/>
                </a:rPr>
                <a:t>month</a:t>
              </a:r>
            </a:p>
          </p:txBody>
        </p:sp>
        <p:sp>
          <p:nvSpPr>
            <p:cNvPr id="21" name="Text Box 12"/>
            <p:cNvSpPr txBox="1">
              <a:spLocks noChangeArrowheads="1"/>
            </p:cNvSpPr>
            <p:nvPr/>
          </p:nvSpPr>
          <p:spPr bwMode="auto">
            <a:xfrm>
              <a:off x="895350" y="2647950"/>
              <a:ext cx="815335" cy="312761"/>
            </a:xfrm>
            <a:prstGeom prst="rect">
              <a:avLst/>
            </a:prstGeom>
            <a:noFill/>
            <a:ln w="9525">
              <a:noFill/>
              <a:miter lim="800000"/>
              <a:headEnd/>
              <a:tailEnd/>
            </a:ln>
          </p:spPr>
          <p:txBody>
            <a:bodyPr wrap="none">
              <a:spAutoFit/>
            </a:bodyPr>
            <a:lstStyle/>
            <a:p>
              <a:r>
                <a:rPr lang="de-DE" sz="1200" dirty="0">
                  <a:cs typeface="Arial" pitchFamily="34" charset="0"/>
                </a:rPr>
                <a:t>year</a:t>
              </a:r>
            </a:p>
          </p:txBody>
        </p:sp>
        <p:sp>
          <p:nvSpPr>
            <p:cNvPr id="22" name="Text Box 13"/>
            <p:cNvSpPr txBox="1">
              <a:spLocks noChangeArrowheads="1"/>
            </p:cNvSpPr>
            <p:nvPr/>
          </p:nvSpPr>
          <p:spPr bwMode="auto">
            <a:xfrm>
              <a:off x="590550" y="1998663"/>
              <a:ext cx="1140735" cy="312761"/>
            </a:xfrm>
            <a:prstGeom prst="rect">
              <a:avLst/>
            </a:prstGeom>
            <a:noFill/>
            <a:ln w="9525">
              <a:noFill/>
              <a:miter lim="800000"/>
              <a:headEnd/>
              <a:tailEnd/>
            </a:ln>
          </p:spPr>
          <p:txBody>
            <a:bodyPr wrap="none">
              <a:spAutoFit/>
            </a:bodyPr>
            <a:lstStyle/>
            <a:p>
              <a:r>
                <a:rPr lang="de-DE" sz="1200" dirty="0">
                  <a:cs typeface="Arial" pitchFamily="34" charset="0"/>
                </a:rPr>
                <a:t>decade</a:t>
              </a:r>
            </a:p>
          </p:txBody>
        </p:sp>
        <p:sp>
          <p:nvSpPr>
            <p:cNvPr id="23" name="Text Box 14"/>
            <p:cNvSpPr txBox="1">
              <a:spLocks noChangeArrowheads="1"/>
            </p:cNvSpPr>
            <p:nvPr/>
          </p:nvSpPr>
          <p:spPr bwMode="auto">
            <a:xfrm>
              <a:off x="590550" y="1438275"/>
              <a:ext cx="1182069" cy="312761"/>
            </a:xfrm>
            <a:prstGeom prst="rect">
              <a:avLst/>
            </a:prstGeom>
            <a:noFill/>
            <a:ln w="9525">
              <a:noFill/>
              <a:miter lim="800000"/>
              <a:headEnd/>
              <a:tailEnd/>
            </a:ln>
          </p:spPr>
          <p:txBody>
            <a:bodyPr wrap="none">
              <a:spAutoFit/>
            </a:bodyPr>
            <a:lstStyle/>
            <a:p>
              <a:r>
                <a:rPr lang="de-DE" sz="1200" dirty="0">
                  <a:cs typeface="Arial" pitchFamily="34" charset="0"/>
                </a:rPr>
                <a:t>century</a:t>
              </a:r>
            </a:p>
          </p:txBody>
        </p:sp>
        <p:sp>
          <p:nvSpPr>
            <p:cNvPr id="24" name="Text Box 15"/>
            <p:cNvSpPr txBox="1">
              <a:spLocks noChangeArrowheads="1"/>
            </p:cNvSpPr>
            <p:nvPr/>
          </p:nvSpPr>
          <p:spPr bwMode="auto">
            <a:xfrm>
              <a:off x="1560513" y="5749925"/>
              <a:ext cx="7461557" cy="312761"/>
            </a:xfrm>
            <a:prstGeom prst="rect">
              <a:avLst/>
            </a:prstGeom>
            <a:noFill/>
            <a:ln w="9525">
              <a:noFill/>
              <a:miter lim="800000"/>
              <a:headEnd/>
              <a:tailEnd/>
            </a:ln>
          </p:spPr>
          <p:txBody>
            <a:bodyPr wrap="none">
              <a:spAutoFit/>
            </a:bodyPr>
            <a:lstStyle/>
            <a:p>
              <a:r>
                <a:rPr lang="de-DE" sz="1200" dirty="0">
                  <a:cs typeface="Arial" pitchFamily="34" charset="0"/>
                </a:rPr>
                <a:t>local   0.1         1           10           100         1000        10 000   global</a:t>
              </a:r>
            </a:p>
          </p:txBody>
        </p:sp>
        <p:sp>
          <p:nvSpPr>
            <p:cNvPr id="25" name="Oval 17"/>
            <p:cNvSpPr>
              <a:spLocks noChangeArrowheads="1"/>
            </p:cNvSpPr>
            <p:nvPr/>
          </p:nvSpPr>
          <p:spPr bwMode="auto">
            <a:xfrm>
              <a:off x="1681163" y="1295400"/>
              <a:ext cx="1390650" cy="811213"/>
            </a:xfrm>
            <a:prstGeom prst="ellipse">
              <a:avLst/>
            </a:prstGeom>
            <a:solidFill>
              <a:srgbClr val="99CC00">
                <a:alpha val="39999"/>
              </a:srgbClr>
            </a:solidFill>
            <a:ln w="31750">
              <a:noFill/>
              <a:round/>
              <a:headEnd/>
              <a:tailEnd/>
            </a:ln>
          </p:spPr>
          <p:txBody>
            <a:bodyPr wrap="none" anchor="ctr"/>
            <a:lstStyle/>
            <a:p>
              <a:pPr algn="ctr"/>
              <a:r>
                <a:rPr lang="de-DE" sz="900">
                  <a:cs typeface="Arial" pitchFamily="34" charset="0"/>
                </a:rPr>
                <a:t>forest</a:t>
              </a:r>
              <a:br>
                <a:rPr lang="de-DE" sz="900">
                  <a:cs typeface="Arial" pitchFamily="34" charset="0"/>
                </a:rPr>
              </a:br>
              <a:r>
                <a:rPr lang="de-DE" sz="900">
                  <a:cs typeface="Arial" pitchFamily="34" charset="0"/>
                </a:rPr>
                <a:t>inventory</a:t>
              </a:r>
              <a:br>
                <a:rPr lang="de-DE" sz="900">
                  <a:cs typeface="Arial" pitchFamily="34" charset="0"/>
                </a:rPr>
              </a:br>
              <a:r>
                <a:rPr lang="de-DE" sz="900">
                  <a:cs typeface="Arial" pitchFamily="34" charset="0"/>
                </a:rPr>
                <a:t>plot</a:t>
              </a:r>
            </a:p>
          </p:txBody>
        </p:sp>
        <p:sp>
          <p:nvSpPr>
            <p:cNvPr id="26" name="Text Box 18"/>
            <p:cNvSpPr txBox="1">
              <a:spLocks noChangeArrowheads="1"/>
            </p:cNvSpPr>
            <p:nvPr/>
          </p:nvSpPr>
          <p:spPr bwMode="auto">
            <a:xfrm>
              <a:off x="6669390" y="6017895"/>
              <a:ext cx="1499085" cy="330137"/>
            </a:xfrm>
            <a:prstGeom prst="rect">
              <a:avLst/>
            </a:prstGeom>
            <a:noFill/>
            <a:ln w="9525">
              <a:noFill/>
              <a:miter lim="800000"/>
              <a:headEnd/>
              <a:tailEnd/>
            </a:ln>
          </p:spPr>
          <p:txBody>
            <a:bodyPr wrap="none">
              <a:spAutoFit/>
            </a:bodyPr>
            <a:lstStyle/>
            <a:p>
              <a:r>
                <a:rPr lang="de-DE" sz="1300" dirty="0">
                  <a:cs typeface="Arial" pitchFamily="34" charset="0"/>
                </a:rPr>
                <a:t>Countries</a:t>
              </a:r>
            </a:p>
          </p:txBody>
        </p:sp>
        <p:sp>
          <p:nvSpPr>
            <p:cNvPr id="27" name="Text Box 19"/>
            <p:cNvSpPr txBox="1">
              <a:spLocks noChangeArrowheads="1"/>
            </p:cNvSpPr>
            <p:nvPr/>
          </p:nvSpPr>
          <p:spPr bwMode="auto">
            <a:xfrm>
              <a:off x="8040552" y="6017895"/>
              <a:ext cx="669398" cy="330137"/>
            </a:xfrm>
            <a:prstGeom prst="rect">
              <a:avLst/>
            </a:prstGeom>
            <a:noFill/>
            <a:ln w="9525">
              <a:noFill/>
              <a:miter lim="800000"/>
              <a:headEnd/>
              <a:tailEnd/>
            </a:ln>
          </p:spPr>
          <p:txBody>
            <a:bodyPr wrap="none">
              <a:spAutoFit/>
            </a:bodyPr>
            <a:lstStyle/>
            <a:p>
              <a:r>
                <a:rPr lang="de-DE" sz="1300" dirty="0">
                  <a:cs typeface="Arial" pitchFamily="34" charset="0"/>
                </a:rPr>
                <a:t>EU</a:t>
              </a:r>
            </a:p>
          </p:txBody>
        </p:sp>
        <p:sp>
          <p:nvSpPr>
            <p:cNvPr id="28" name="Text Box 20"/>
            <p:cNvSpPr txBox="1">
              <a:spLocks noChangeArrowheads="1"/>
            </p:cNvSpPr>
            <p:nvPr/>
          </p:nvSpPr>
          <p:spPr bwMode="auto">
            <a:xfrm>
              <a:off x="2270125" y="5965825"/>
              <a:ext cx="1357973" cy="330137"/>
            </a:xfrm>
            <a:prstGeom prst="rect">
              <a:avLst/>
            </a:prstGeom>
            <a:noFill/>
            <a:ln w="9525">
              <a:noFill/>
              <a:miter lim="800000"/>
              <a:headEnd/>
              <a:tailEnd/>
            </a:ln>
          </p:spPr>
          <p:txBody>
            <a:bodyPr wrap="none">
              <a:spAutoFit/>
            </a:bodyPr>
            <a:lstStyle/>
            <a:p>
              <a:r>
                <a:rPr lang="de-DE" sz="1300" dirty="0">
                  <a:cs typeface="Arial" pitchFamily="34" charset="0"/>
                </a:rPr>
                <a:t>plot/site</a:t>
              </a:r>
            </a:p>
          </p:txBody>
        </p:sp>
        <p:sp>
          <p:nvSpPr>
            <p:cNvPr id="29" name="Oval 22"/>
            <p:cNvSpPr>
              <a:spLocks noChangeArrowheads="1"/>
            </p:cNvSpPr>
            <p:nvPr/>
          </p:nvSpPr>
          <p:spPr bwMode="auto">
            <a:xfrm>
              <a:off x="3827463" y="2092325"/>
              <a:ext cx="1222375" cy="3544888"/>
            </a:xfrm>
            <a:prstGeom prst="ellipse">
              <a:avLst/>
            </a:prstGeom>
            <a:solidFill>
              <a:srgbClr val="BDDEFF">
                <a:alpha val="39999"/>
              </a:srgbClr>
            </a:solidFill>
            <a:ln w="31750">
              <a:solidFill>
                <a:schemeClr val="bg1"/>
              </a:solidFill>
              <a:round/>
              <a:headEnd/>
              <a:tailEnd/>
            </a:ln>
          </p:spPr>
          <p:txBody>
            <a:bodyPr wrap="none" anchor="ctr"/>
            <a:lstStyle/>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endParaRPr lang="de-DE" sz="1200">
                <a:solidFill>
                  <a:srgbClr val="0000FF"/>
                </a:solidFill>
                <a:cs typeface="Arial" pitchFamily="34" charset="0"/>
              </a:endParaRPr>
            </a:p>
            <a:p>
              <a:pPr algn="ctr"/>
              <a:r>
                <a:rPr lang="de-DE" sz="900">
                  <a:cs typeface="Arial" pitchFamily="34" charset="0"/>
                </a:rPr>
                <a:t>tall</a:t>
              </a:r>
              <a:br>
                <a:rPr lang="de-DE" sz="900">
                  <a:cs typeface="Arial" pitchFamily="34" charset="0"/>
                </a:rPr>
              </a:br>
              <a:r>
                <a:rPr lang="de-DE" sz="900">
                  <a:cs typeface="Arial" pitchFamily="34" charset="0"/>
                </a:rPr>
                <a:t>tower</a:t>
              </a:r>
              <a:br>
                <a:rPr lang="de-DE" sz="900">
                  <a:cs typeface="Arial" pitchFamily="34" charset="0"/>
                </a:rPr>
              </a:br>
              <a:r>
                <a:rPr lang="de-DE" sz="900">
                  <a:cs typeface="Arial" pitchFamily="34" charset="0"/>
                </a:rPr>
                <a:t>obser-</a:t>
              </a:r>
            </a:p>
            <a:p>
              <a:pPr algn="ctr"/>
              <a:r>
                <a:rPr lang="de-DE" sz="900">
                  <a:cs typeface="Arial" pitchFamily="34" charset="0"/>
                </a:rPr>
                <a:t>vatories</a:t>
              </a:r>
            </a:p>
          </p:txBody>
        </p:sp>
        <p:sp>
          <p:nvSpPr>
            <p:cNvPr id="30" name="AutoShape 26"/>
            <p:cNvSpPr>
              <a:spLocks noChangeArrowheads="1"/>
            </p:cNvSpPr>
            <p:nvPr/>
          </p:nvSpPr>
          <p:spPr bwMode="auto">
            <a:xfrm>
              <a:off x="2278063" y="2133600"/>
              <a:ext cx="5646737" cy="3303588"/>
            </a:xfrm>
            <a:prstGeom prst="roundRect">
              <a:avLst>
                <a:gd name="adj" fmla="val 16667"/>
              </a:avLst>
            </a:prstGeom>
            <a:noFill/>
            <a:ln w="28575">
              <a:solidFill>
                <a:srgbClr val="660033"/>
              </a:solidFill>
              <a:prstDash val="lgDash"/>
              <a:round/>
              <a:headEnd/>
              <a:tailEnd/>
            </a:ln>
          </p:spPr>
          <p:txBody>
            <a:bodyPr wrap="none" anchor="ctr"/>
            <a:lstStyle/>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a:p>
              <a:pPr algn="ctr"/>
              <a:endParaRPr lang="de-DE" sz="1200">
                <a:cs typeface="Arial" pitchFamily="34" charset="0"/>
              </a:endParaRPr>
            </a:p>
          </p:txBody>
        </p:sp>
        <p:sp>
          <p:nvSpPr>
            <p:cNvPr id="31" name="Text Box 31"/>
            <p:cNvSpPr txBox="1">
              <a:spLocks noChangeArrowheads="1"/>
            </p:cNvSpPr>
            <p:nvPr/>
          </p:nvSpPr>
          <p:spPr bwMode="auto">
            <a:xfrm>
              <a:off x="3686175" y="1476375"/>
              <a:ext cx="1557338" cy="261938"/>
            </a:xfrm>
            <a:prstGeom prst="rect">
              <a:avLst/>
            </a:prstGeom>
            <a:noFill/>
            <a:ln w="9525">
              <a:noFill/>
              <a:miter lim="800000"/>
              <a:headEnd/>
              <a:tailEnd/>
            </a:ln>
          </p:spPr>
          <p:txBody>
            <a:bodyPr wrap="none">
              <a:spAutoFit/>
            </a:bodyPr>
            <a:lstStyle/>
            <a:p>
              <a:r>
                <a:rPr lang="de-DE" sz="1100">
                  <a:solidFill>
                    <a:srgbClr val="FF0000"/>
                  </a:solidFill>
                  <a:cs typeface="Arial" pitchFamily="34" charset="0"/>
                </a:rPr>
                <a:t>Forest/soil inventories</a:t>
              </a:r>
            </a:p>
          </p:txBody>
        </p:sp>
        <p:sp>
          <p:nvSpPr>
            <p:cNvPr id="32" name="Oval 16"/>
            <p:cNvSpPr>
              <a:spLocks noChangeArrowheads="1"/>
            </p:cNvSpPr>
            <p:nvPr/>
          </p:nvSpPr>
          <p:spPr bwMode="auto">
            <a:xfrm>
              <a:off x="2171700" y="2057400"/>
              <a:ext cx="1289050" cy="3559175"/>
            </a:xfrm>
            <a:prstGeom prst="ellipse">
              <a:avLst/>
            </a:prstGeom>
            <a:solidFill>
              <a:srgbClr val="669900">
                <a:alpha val="39999"/>
              </a:srgbClr>
            </a:solidFill>
            <a:ln w="31750">
              <a:noFill/>
              <a:round/>
              <a:headEnd/>
              <a:tailEnd/>
            </a:ln>
          </p:spPr>
          <p:txBody>
            <a:bodyPr wrap="none" anchor="ctr"/>
            <a:lstStyle/>
            <a:p>
              <a:pPr algn="ctr"/>
              <a:r>
                <a:rPr lang="de-DE" sz="1200" b="1">
                  <a:cs typeface="Arial" pitchFamily="34" charset="0"/>
                </a:rPr>
                <a:t>Eddy</a:t>
              </a:r>
              <a:br>
                <a:rPr lang="de-DE" sz="1200" b="1">
                  <a:cs typeface="Arial" pitchFamily="34" charset="0"/>
                </a:rPr>
              </a:br>
              <a:r>
                <a:rPr lang="de-DE" sz="1200" b="1">
                  <a:cs typeface="Arial" pitchFamily="34" charset="0"/>
                </a:rPr>
                <a:t>covariance</a:t>
              </a:r>
              <a:br>
                <a:rPr lang="de-DE" sz="1200" b="1">
                  <a:cs typeface="Arial" pitchFamily="34" charset="0"/>
                </a:rPr>
              </a:br>
              <a:r>
                <a:rPr lang="de-DE" sz="1200" b="1">
                  <a:cs typeface="Arial" pitchFamily="34" charset="0"/>
                </a:rPr>
                <a:t>towers</a:t>
              </a:r>
            </a:p>
          </p:txBody>
        </p:sp>
        <p:sp>
          <p:nvSpPr>
            <p:cNvPr id="33" name="Oval 23"/>
            <p:cNvSpPr>
              <a:spLocks noChangeArrowheads="1"/>
            </p:cNvSpPr>
            <p:nvPr/>
          </p:nvSpPr>
          <p:spPr bwMode="auto">
            <a:xfrm>
              <a:off x="2055813" y="2008188"/>
              <a:ext cx="6634162" cy="2135187"/>
            </a:xfrm>
            <a:prstGeom prst="ellipse">
              <a:avLst/>
            </a:prstGeom>
            <a:solidFill>
              <a:srgbClr val="669900">
                <a:alpha val="39999"/>
              </a:srgbClr>
            </a:solidFill>
            <a:ln w="31750">
              <a:noFill/>
              <a:round/>
              <a:headEnd/>
              <a:tailEnd/>
            </a:ln>
          </p:spPr>
          <p:txBody>
            <a:bodyPr wrap="none" anchor="ctr"/>
            <a:lstStyle/>
            <a:p>
              <a:pPr algn="ctr"/>
              <a:r>
                <a:rPr lang="de-DE" sz="1200" b="1">
                  <a:cs typeface="Arial" pitchFamily="34" charset="0"/>
                </a:rPr>
                <a:t>Landsurface remote sensing</a:t>
              </a:r>
            </a:p>
            <a:p>
              <a:pPr algn="ctr"/>
              <a:endParaRPr lang="de-DE" sz="1200" b="1">
                <a:cs typeface="Arial" pitchFamily="34" charset="0"/>
              </a:endParaRPr>
            </a:p>
          </p:txBody>
        </p:sp>
        <p:sp>
          <p:nvSpPr>
            <p:cNvPr id="34" name="Freeform 33"/>
            <p:cNvSpPr/>
            <p:nvPr/>
          </p:nvSpPr>
          <p:spPr>
            <a:xfrm>
              <a:off x="2260600" y="2593975"/>
              <a:ext cx="5130800" cy="2511425"/>
            </a:xfrm>
            <a:custGeom>
              <a:avLst/>
              <a:gdLst>
                <a:gd name="connsiteX0" fmla="*/ 173318 w 5130800"/>
                <a:gd name="connsiteY0" fmla="*/ 2829858 h 2829858"/>
                <a:gd name="connsiteX1" fmla="*/ 146424 w 5130800"/>
                <a:gd name="connsiteY1" fmla="*/ 1798917 h 2829858"/>
                <a:gd name="connsiteX2" fmla="*/ 173318 w 5130800"/>
                <a:gd name="connsiteY2" fmla="*/ 310776 h 2829858"/>
                <a:gd name="connsiteX3" fmla="*/ 1186330 w 5130800"/>
                <a:gd name="connsiteY3" fmla="*/ 41835 h 2829858"/>
                <a:gd name="connsiteX4" fmla="*/ 5130800 w 5130800"/>
                <a:gd name="connsiteY4" fmla="*/ 59764 h 282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0" h="2829858">
                  <a:moveTo>
                    <a:pt x="173318" y="2829858"/>
                  </a:moveTo>
                  <a:cubicBezTo>
                    <a:pt x="159871" y="2524311"/>
                    <a:pt x="146424" y="2218764"/>
                    <a:pt x="146424" y="1798917"/>
                  </a:cubicBezTo>
                  <a:cubicBezTo>
                    <a:pt x="146424" y="1379070"/>
                    <a:pt x="0" y="603623"/>
                    <a:pt x="173318" y="310776"/>
                  </a:cubicBezTo>
                  <a:cubicBezTo>
                    <a:pt x="346636" y="17929"/>
                    <a:pt x="360083" y="83670"/>
                    <a:pt x="1186330" y="41835"/>
                  </a:cubicBezTo>
                  <a:cubicBezTo>
                    <a:pt x="2012577" y="0"/>
                    <a:pt x="3571688" y="29882"/>
                    <a:pt x="5130800" y="59764"/>
                  </a:cubicBezTo>
                </a:path>
              </a:pathLst>
            </a:cu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3-3.jpg"/>
          <p:cNvPicPr>
            <a:picLocks noGrp="1" noChangeAspect="1"/>
          </p:cNvPicPr>
          <p:nvPr>
            <p:ph idx="1"/>
          </p:nvPr>
        </p:nvPicPr>
        <p:blipFill>
          <a:blip r:embed="rId3"/>
          <a:srcRect l="50000" b="17210"/>
          <a:stretch>
            <a:fillRect/>
          </a:stretch>
        </p:blipFill>
        <p:spPr>
          <a:xfrm>
            <a:off x="1071538" y="1357298"/>
            <a:ext cx="6543692" cy="3419801"/>
          </a:xfrm>
        </p:spPr>
      </p:pic>
      <p:sp>
        <p:nvSpPr>
          <p:cNvPr id="5" name="TextBox 4"/>
          <p:cNvSpPr txBox="1"/>
          <p:nvPr/>
        </p:nvSpPr>
        <p:spPr>
          <a:xfrm>
            <a:off x="357158" y="642918"/>
            <a:ext cx="3929090" cy="769441"/>
          </a:xfrm>
          <a:prstGeom prst="rect">
            <a:avLst/>
          </a:prstGeom>
          <a:noFill/>
        </p:spPr>
        <p:txBody>
          <a:bodyPr wrap="square" rtlCol="0">
            <a:spAutoFit/>
          </a:bodyPr>
          <a:lstStyle/>
          <a:p>
            <a:r>
              <a:rPr lang="en-GB" dirty="0" smtClean="0"/>
              <a:t>					</a:t>
            </a:r>
            <a:r>
              <a:rPr lang="en-GB" sz="2600" dirty="0" smtClean="0"/>
              <a:t>JJA</a:t>
            </a:r>
            <a:endParaRPr lang="en-GB" sz="2600" dirty="0"/>
          </a:p>
        </p:txBody>
      </p:sp>
      <p:sp>
        <p:nvSpPr>
          <p:cNvPr id="6" name="TextBox 5"/>
          <p:cNvSpPr txBox="1"/>
          <p:nvPr/>
        </p:nvSpPr>
        <p:spPr>
          <a:xfrm>
            <a:off x="214282" y="5786454"/>
            <a:ext cx="9572692" cy="369332"/>
          </a:xfrm>
          <a:prstGeom prst="rect">
            <a:avLst/>
          </a:prstGeom>
          <a:noFill/>
        </p:spPr>
        <p:txBody>
          <a:bodyPr wrap="square" rtlCol="0">
            <a:spAutoFit/>
          </a:bodyPr>
          <a:lstStyle/>
          <a:p>
            <a:r>
              <a:rPr lang="en-GB" dirty="0" smtClean="0">
                <a:solidFill>
                  <a:srgbClr val="FF0000"/>
                </a:solidFill>
              </a:rPr>
              <a:t>Stippled areas &gt; 90% of the models agree in the sign of the change</a:t>
            </a:r>
            <a:endParaRPr lang="en-GB" dirty="0">
              <a:solidFill>
                <a:srgbClr val="FF0000"/>
              </a:solidFill>
            </a:endParaRPr>
          </a:p>
        </p:txBody>
      </p:sp>
      <p:sp>
        <p:nvSpPr>
          <p:cNvPr id="7" name="Rectangle 6"/>
          <p:cNvSpPr/>
          <p:nvPr/>
        </p:nvSpPr>
        <p:spPr>
          <a:xfrm>
            <a:off x="7048490" y="5429264"/>
            <a:ext cx="2095510" cy="369332"/>
          </a:xfrm>
          <a:prstGeom prst="rect">
            <a:avLst/>
          </a:prstGeom>
        </p:spPr>
        <p:txBody>
          <a:bodyPr wrap="none">
            <a:spAutoFit/>
          </a:bodyPr>
          <a:lstStyle/>
          <a:p>
            <a:r>
              <a:rPr lang="en-GB" dirty="0" smtClean="0">
                <a:latin typeface="Arial" pitchFamily="34" charset="0"/>
                <a:cs typeface="Arial" pitchFamily="34" charset="0"/>
              </a:rPr>
              <a:t>http://www.ipcc.ch/</a:t>
            </a:r>
            <a:endParaRPr lang="en-GB" dirty="0">
              <a:latin typeface="Arial" pitchFamily="34" charset="0"/>
              <a:cs typeface="Arial" pitchFamily="34" charset="0"/>
            </a:endParaRPr>
          </a:p>
        </p:txBody>
      </p:sp>
      <p:pic>
        <p:nvPicPr>
          <p:cNvPr id="8" name="Content Placeholder 3" descr="fig3-3.jpg"/>
          <p:cNvPicPr>
            <a:picLocks noChangeAspect="1"/>
          </p:cNvPicPr>
          <p:nvPr/>
        </p:nvPicPr>
        <p:blipFill>
          <a:blip r:embed="rId3"/>
          <a:srcRect l="22222" t="80041" r="33507" b="-4794"/>
          <a:stretch>
            <a:fillRect/>
          </a:stretch>
        </p:blipFill>
        <p:spPr>
          <a:xfrm>
            <a:off x="1357290" y="4857760"/>
            <a:ext cx="5262599" cy="928694"/>
          </a:xfrm>
          <a:prstGeom prst="rect">
            <a:avLst/>
          </a:prstGeom>
        </p:spPr>
      </p:pic>
      <p:sp>
        <p:nvSpPr>
          <p:cNvPr id="9" name="Text Box 2"/>
          <p:cNvSpPr txBox="1">
            <a:spLocks noChangeArrowheads="1"/>
          </p:cNvSpPr>
          <p:nvPr/>
        </p:nvSpPr>
        <p:spPr bwMode="auto">
          <a:xfrm>
            <a:off x="-71438" y="7938"/>
            <a:ext cx="9358346" cy="584775"/>
          </a:xfrm>
          <a:prstGeom prst="rect">
            <a:avLst/>
          </a:prstGeom>
          <a:noFill/>
          <a:ln w="9525">
            <a:noFill/>
            <a:miter lim="800000"/>
            <a:headEnd/>
            <a:tailEnd/>
          </a:ln>
          <a:effectLst/>
        </p:spPr>
        <p:txBody>
          <a:bodyPr wrap="square">
            <a:spAutoFit/>
          </a:bodyPr>
          <a:lstStyle/>
          <a:p>
            <a:pPr algn="ctr" rtl="0" eaLnBrk="0" fontAlgn="base" hangingPunct="0">
              <a:spcBef>
                <a:spcPct val="0"/>
              </a:spcBef>
              <a:spcAft>
                <a:spcPct val="0"/>
              </a:spcAft>
            </a:pPr>
            <a:r>
              <a:rPr lang="en-AU" sz="3200" dirty="0" smtClean="0">
                <a:solidFill>
                  <a:srgbClr val="000000"/>
                </a:solidFill>
                <a:latin typeface="Arial Narrow" pitchFamily="34" charset="0"/>
              </a:rPr>
              <a:t>Future Precipitation Changes (Summer Droughts?)</a:t>
            </a:r>
            <a:endParaRPr lang="en-AU" sz="3200" kern="1200" dirty="0">
              <a:solidFill>
                <a:srgbClr val="000000"/>
              </a:solidFill>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0465"/>
            <a:ext cx="9144000" cy="4483113"/>
          </a:xfrm>
        </p:spPr>
        <p:txBody>
          <a:bodyPr>
            <a:normAutofit fontScale="85000" lnSpcReduction="10000"/>
          </a:bodyPr>
          <a:lstStyle/>
          <a:p>
            <a:pPr>
              <a:buNone/>
            </a:pPr>
            <a:endParaRPr lang="en-GB" dirty="0" smtClean="0"/>
          </a:p>
          <a:p>
            <a:pPr>
              <a:buFont typeface="Wingdings" pitchFamily="2" charset="2"/>
              <a:buChar char="q"/>
            </a:pPr>
            <a:r>
              <a:rPr lang="en-GB" dirty="0" smtClean="0"/>
              <a:t>Use set-up to produce global/regional annual C-budgets</a:t>
            </a:r>
          </a:p>
          <a:p>
            <a:pPr>
              <a:buFont typeface="Wingdings" pitchFamily="2" charset="2"/>
              <a:buChar char="q"/>
            </a:pPr>
            <a:r>
              <a:rPr lang="en-GB" dirty="0" smtClean="0"/>
              <a:t>Drought may be an important driver of the present-day trends in the land carbon cycle</a:t>
            </a:r>
          </a:p>
          <a:p>
            <a:pPr>
              <a:buFont typeface="Wingdings" pitchFamily="2" charset="2"/>
              <a:buChar char="q"/>
            </a:pPr>
            <a:r>
              <a:rPr lang="en-GB" dirty="0" smtClean="0"/>
              <a:t>Climate Models Project Summer Drought in Continental Regions</a:t>
            </a:r>
          </a:p>
          <a:p>
            <a:pPr>
              <a:buFont typeface="Wingdings" pitchFamily="2" charset="2"/>
              <a:buChar char="q"/>
            </a:pPr>
            <a:r>
              <a:rPr lang="en-GB" dirty="0" smtClean="0"/>
              <a:t>Drought may be an important driver of the future trends in the land carbon cycle</a:t>
            </a:r>
          </a:p>
          <a:p>
            <a:pPr>
              <a:buFont typeface="Wingdings" pitchFamily="2" charset="2"/>
              <a:buChar char="q"/>
            </a:pPr>
            <a:r>
              <a:rPr lang="en-GB" dirty="0" smtClean="0"/>
              <a:t>Critical to understand Ecosystem Response to Drought for future Earth System feedbacks</a:t>
            </a:r>
          </a:p>
          <a:p>
            <a:pPr>
              <a:buNone/>
            </a:pPr>
            <a:endParaRPr lang="en-GB" dirty="0" smtClean="0"/>
          </a:p>
          <a:p>
            <a:pPr>
              <a:buFont typeface="Wingdings" pitchFamily="2" charset="2"/>
              <a:buChar char="q"/>
            </a:pPr>
            <a:endParaRPr lang="en-GB" dirty="0" smtClean="0"/>
          </a:p>
        </p:txBody>
      </p:sp>
      <p:sp>
        <p:nvSpPr>
          <p:cNvPr id="5" name="Text Box 2"/>
          <p:cNvSpPr txBox="1">
            <a:spLocks noChangeArrowheads="1"/>
          </p:cNvSpPr>
          <p:nvPr/>
        </p:nvSpPr>
        <p:spPr bwMode="auto">
          <a:xfrm>
            <a:off x="-71438" y="7938"/>
            <a:ext cx="9358346" cy="584775"/>
          </a:xfrm>
          <a:prstGeom prst="rect">
            <a:avLst/>
          </a:prstGeom>
          <a:noFill/>
          <a:ln w="9525">
            <a:noFill/>
            <a:miter lim="800000"/>
            <a:headEnd/>
            <a:tailEnd/>
          </a:ln>
          <a:effectLst/>
        </p:spPr>
        <p:txBody>
          <a:bodyPr wrap="square">
            <a:spAutoFit/>
          </a:bodyPr>
          <a:lstStyle/>
          <a:p>
            <a:pPr algn="ctr" rtl="0" eaLnBrk="0" fontAlgn="base" hangingPunct="0">
              <a:spcBef>
                <a:spcPct val="0"/>
              </a:spcBef>
              <a:spcAft>
                <a:spcPct val="0"/>
              </a:spcAft>
            </a:pPr>
            <a:r>
              <a:rPr lang="en-AU" sz="3200" kern="1200" dirty="0" smtClean="0">
                <a:solidFill>
                  <a:srgbClr val="000000"/>
                </a:solidFill>
                <a:latin typeface="Arial Narrow" pitchFamily="34" charset="0"/>
                <a:ea typeface="+mn-ea"/>
                <a:cs typeface="+mn-cs"/>
              </a:rPr>
              <a:t>Summary</a:t>
            </a:r>
            <a:endParaRPr lang="en-AU" sz="3200" kern="1200" dirty="0">
              <a:solidFill>
                <a:srgbClr val="000000"/>
              </a:solidFill>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271463" y="7938"/>
            <a:ext cx="8404225" cy="579437"/>
          </a:xfrm>
          <a:prstGeom prst="rect">
            <a:avLst/>
          </a:prstGeom>
          <a:noFill/>
          <a:ln w="9525">
            <a:noFill/>
            <a:miter lim="800000"/>
            <a:headEnd/>
            <a:tailEnd/>
          </a:ln>
          <a:effectLst/>
        </p:spPr>
        <p:txBody>
          <a:bodyPr>
            <a:spAutoFit/>
          </a:bodyPr>
          <a:lstStyle/>
          <a:p>
            <a:pPr algn="ctr" rtl="0" eaLnBrk="0" fontAlgn="base" hangingPunct="0">
              <a:spcBef>
                <a:spcPct val="0"/>
              </a:spcBef>
              <a:spcAft>
                <a:spcPct val="0"/>
              </a:spcAft>
            </a:pPr>
            <a:r>
              <a:rPr lang="en-AU" sz="3200" kern="1200" dirty="0">
                <a:solidFill>
                  <a:srgbClr val="000000"/>
                </a:solidFill>
                <a:latin typeface="Arial Narrow" pitchFamily="34" charset="0"/>
                <a:ea typeface="+mn-ea"/>
                <a:cs typeface="+mn-cs"/>
              </a:rPr>
              <a:t>Modelled Natural CO</a:t>
            </a:r>
            <a:r>
              <a:rPr lang="en-AU" sz="3200" kern="1200" baseline="-25000" dirty="0">
                <a:solidFill>
                  <a:srgbClr val="000000"/>
                </a:solidFill>
                <a:latin typeface="Arial Narrow" pitchFamily="34" charset="0"/>
                <a:ea typeface="+mn-ea"/>
                <a:cs typeface="+mn-cs"/>
              </a:rPr>
              <a:t>2</a:t>
            </a:r>
            <a:r>
              <a:rPr lang="en-AU" sz="3200" kern="1200" dirty="0">
                <a:solidFill>
                  <a:srgbClr val="000000"/>
                </a:solidFill>
                <a:latin typeface="Arial Narrow" pitchFamily="34" charset="0"/>
                <a:ea typeface="+mn-ea"/>
                <a:cs typeface="+mn-cs"/>
              </a:rPr>
              <a:t> Sinks</a:t>
            </a:r>
          </a:p>
        </p:txBody>
      </p:sp>
      <p:pic>
        <p:nvPicPr>
          <p:cNvPr id="409617" name="Picture 17"/>
          <p:cNvPicPr>
            <a:picLocks noChangeAspect="1" noChangeArrowheads="1"/>
          </p:cNvPicPr>
          <p:nvPr/>
        </p:nvPicPr>
        <p:blipFill>
          <a:blip r:embed="rId3"/>
          <a:srcRect/>
          <a:stretch>
            <a:fillRect/>
          </a:stretch>
        </p:blipFill>
        <p:spPr bwMode="auto">
          <a:xfrm>
            <a:off x="5856288" y="1328738"/>
            <a:ext cx="2374900" cy="1601787"/>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pic>
        <p:nvPicPr>
          <p:cNvPr id="409622" name="Picture 22"/>
          <p:cNvPicPr>
            <a:picLocks noChangeAspect="1" noChangeArrowheads="1"/>
          </p:cNvPicPr>
          <p:nvPr/>
        </p:nvPicPr>
        <p:blipFill>
          <a:blip r:embed="rId4"/>
          <a:srcRect/>
          <a:stretch>
            <a:fillRect/>
          </a:stretch>
        </p:blipFill>
        <p:spPr bwMode="auto">
          <a:xfrm>
            <a:off x="5856288" y="3748088"/>
            <a:ext cx="2374900" cy="1609725"/>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pic>
        <p:nvPicPr>
          <p:cNvPr id="409626" name="Picture 26"/>
          <p:cNvPicPr>
            <a:picLocks noChangeAspect="1" noChangeArrowheads="1"/>
          </p:cNvPicPr>
          <p:nvPr/>
        </p:nvPicPr>
        <p:blipFill>
          <a:blip r:embed="rId5">
            <a:lum bright="-6000" contrast="18000"/>
          </a:blip>
          <a:srcRect/>
          <a:stretch>
            <a:fillRect/>
          </a:stretch>
        </p:blipFill>
        <p:spPr bwMode="auto">
          <a:xfrm>
            <a:off x="1392238" y="1208088"/>
            <a:ext cx="4268787" cy="2524125"/>
          </a:xfrm>
          <a:prstGeom prst="rect">
            <a:avLst/>
          </a:prstGeom>
          <a:noFill/>
          <a:ln w="9525">
            <a:noFill/>
            <a:miter lim="800000"/>
            <a:headEnd/>
            <a:tailEnd/>
          </a:ln>
          <a:effectLst/>
        </p:spPr>
      </p:pic>
      <p:pic>
        <p:nvPicPr>
          <p:cNvPr id="409627" name="Picture 27"/>
          <p:cNvPicPr>
            <a:picLocks noChangeAspect="1" noChangeArrowheads="1"/>
          </p:cNvPicPr>
          <p:nvPr/>
        </p:nvPicPr>
        <p:blipFill>
          <a:blip r:embed="rId6">
            <a:lum bright="-6000" contrast="18000"/>
          </a:blip>
          <a:srcRect/>
          <a:stretch>
            <a:fillRect/>
          </a:stretch>
        </p:blipFill>
        <p:spPr bwMode="auto">
          <a:xfrm>
            <a:off x="1350963" y="3660775"/>
            <a:ext cx="4256087" cy="2454275"/>
          </a:xfrm>
          <a:prstGeom prst="rect">
            <a:avLst/>
          </a:prstGeom>
          <a:noFill/>
          <a:ln w="9525">
            <a:noFill/>
            <a:miter lim="800000"/>
            <a:headEnd/>
            <a:tailEnd/>
          </a:ln>
          <a:effectLst/>
        </p:spPr>
      </p:pic>
      <p:sp>
        <p:nvSpPr>
          <p:cNvPr id="409628" name="Text Box 28"/>
          <p:cNvSpPr txBox="1">
            <a:spLocks noChangeArrowheads="1"/>
          </p:cNvSpPr>
          <p:nvPr/>
        </p:nvSpPr>
        <p:spPr bwMode="auto">
          <a:xfrm>
            <a:off x="2285984" y="6286520"/>
            <a:ext cx="3584586" cy="307777"/>
          </a:xfrm>
          <a:prstGeom prst="rect">
            <a:avLst/>
          </a:prstGeom>
          <a:noFill/>
          <a:ln w="9525">
            <a:noFill/>
            <a:miter lim="800000"/>
            <a:headEnd/>
            <a:tailEnd/>
          </a:ln>
          <a:effectLst/>
        </p:spPr>
        <p:txBody>
          <a:bodyPr wrap="square">
            <a:spAutoFit/>
          </a:bodyPr>
          <a:lstStyle/>
          <a:p>
            <a:pPr algn="l" rtl="0" fontAlgn="base">
              <a:spcBef>
                <a:spcPct val="50000"/>
              </a:spcBef>
              <a:spcAft>
                <a:spcPct val="0"/>
              </a:spcAft>
            </a:pPr>
            <a:r>
              <a:rPr lang="en-GB" sz="1400" kern="1200" dirty="0">
                <a:solidFill>
                  <a:srgbClr val="000000"/>
                </a:solidFill>
                <a:latin typeface="Arial Narrow" pitchFamily="34" charset="0"/>
                <a:ea typeface="+mn-ea"/>
                <a:cs typeface="+mn-cs"/>
              </a:rPr>
              <a:t>Le </a:t>
            </a:r>
            <a:r>
              <a:rPr lang="en-GB" sz="1400" kern="1200" dirty="0" err="1">
                <a:solidFill>
                  <a:srgbClr val="000000"/>
                </a:solidFill>
                <a:latin typeface="Arial Narrow" pitchFamily="34" charset="0"/>
                <a:ea typeface="+mn-ea"/>
                <a:cs typeface="+mn-cs"/>
              </a:rPr>
              <a:t>Quéré</a:t>
            </a:r>
            <a:r>
              <a:rPr lang="en-GB" sz="1400" kern="1200" dirty="0">
                <a:solidFill>
                  <a:srgbClr val="000000"/>
                </a:solidFill>
                <a:latin typeface="Arial Narrow" pitchFamily="34" charset="0"/>
                <a:ea typeface="+mn-ea"/>
                <a:cs typeface="+mn-cs"/>
              </a:rPr>
              <a:t> et al. 2009, Nature-</a:t>
            </a:r>
            <a:r>
              <a:rPr lang="en-GB" sz="1400" kern="1200" dirty="0" err="1">
                <a:solidFill>
                  <a:srgbClr val="000000"/>
                </a:solidFill>
                <a:latin typeface="Arial Narrow" pitchFamily="34" charset="0"/>
                <a:ea typeface="+mn-ea"/>
                <a:cs typeface="+mn-cs"/>
              </a:rPr>
              <a:t>geoscience</a:t>
            </a:r>
            <a:endParaRPr lang="en-GB" sz="1400" kern="1200" dirty="0">
              <a:solidFill>
                <a:srgbClr val="000000"/>
              </a:solidFill>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71546"/>
            <a:ext cx="8929750" cy="4525963"/>
          </a:xfrm>
        </p:spPr>
        <p:txBody>
          <a:bodyPr/>
          <a:lstStyle/>
          <a:p>
            <a:pPr>
              <a:buFont typeface="Wingdings" pitchFamily="2" charset="2"/>
              <a:buChar char="ü"/>
            </a:pPr>
            <a:endParaRPr lang="en-GB" dirty="0" smtClean="0"/>
          </a:p>
          <a:p>
            <a:pPr>
              <a:buFont typeface="Wingdings" pitchFamily="2" charset="2"/>
              <a:buChar char="ü"/>
            </a:pPr>
            <a:r>
              <a:rPr lang="en-GB" dirty="0" smtClean="0"/>
              <a:t>Global Annual Budget</a:t>
            </a:r>
          </a:p>
          <a:p>
            <a:pPr>
              <a:buFont typeface="Wingdings" pitchFamily="2" charset="2"/>
              <a:buChar char="ü"/>
            </a:pPr>
            <a:r>
              <a:rPr lang="en-GB" dirty="0" smtClean="0"/>
              <a:t> Regional Trends in Land C-Sinks (Trendy)</a:t>
            </a:r>
          </a:p>
          <a:p>
            <a:pPr>
              <a:buFont typeface="Wingdings" pitchFamily="2" charset="2"/>
              <a:buChar char="ü"/>
            </a:pPr>
            <a:r>
              <a:rPr lang="en-GB" dirty="0" smtClean="0"/>
              <a:t>Compare DGVM-based estimates with other evidence</a:t>
            </a:r>
          </a:p>
          <a:p>
            <a:pPr lvl="1">
              <a:buNone/>
            </a:pPr>
            <a:r>
              <a:rPr lang="en-GB" dirty="0" smtClean="0"/>
              <a:t>- Satellite derived data</a:t>
            </a:r>
          </a:p>
          <a:p>
            <a:pPr lvl="1">
              <a:buNone/>
            </a:pPr>
            <a:r>
              <a:rPr lang="en-GB" dirty="0" smtClean="0"/>
              <a:t>- </a:t>
            </a:r>
            <a:r>
              <a:rPr lang="en-GB" dirty="0" err="1" smtClean="0"/>
              <a:t>Fluxtower</a:t>
            </a:r>
            <a:r>
              <a:rPr lang="en-GB" dirty="0" smtClean="0"/>
              <a:t> data</a:t>
            </a:r>
          </a:p>
          <a:p>
            <a:pPr lvl="1">
              <a:buNone/>
            </a:pPr>
            <a:r>
              <a:rPr lang="en-GB" dirty="0" smtClean="0"/>
              <a:t>- Atmospheric Monitoring Stations</a:t>
            </a:r>
          </a:p>
          <a:p>
            <a:pPr lvl="1"/>
            <a:endParaRPr lang="en-GB" dirty="0" smtClean="0"/>
          </a:p>
        </p:txBody>
      </p:sp>
      <p:sp>
        <p:nvSpPr>
          <p:cNvPr id="4" name="Text Box 2"/>
          <p:cNvSpPr txBox="1">
            <a:spLocks noChangeArrowheads="1"/>
          </p:cNvSpPr>
          <p:nvPr/>
        </p:nvSpPr>
        <p:spPr bwMode="auto">
          <a:xfrm>
            <a:off x="271463" y="7938"/>
            <a:ext cx="8404225" cy="579437"/>
          </a:xfrm>
          <a:prstGeom prst="rect">
            <a:avLst/>
          </a:prstGeom>
          <a:noFill/>
          <a:ln w="9525">
            <a:noFill/>
            <a:miter lim="800000"/>
            <a:headEnd/>
            <a:tailEnd/>
          </a:ln>
          <a:effectLst/>
        </p:spPr>
        <p:txBody>
          <a:bodyPr>
            <a:spAutoFit/>
          </a:bodyPr>
          <a:lstStyle/>
          <a:p>
            <a:pPr algn="ctr" rtl="0" eaLnBrk="0" fontAlgn="base" hangingPunct="0">
              <a:spcBef>
                <a:spcPct val="0"/>
              </a:spcBef>
              <a:spcAft>
                <a:spcPct val="0"/>
              </a:spcAft>
            </a:pPr>
            <a:r>
              <a:rPr lang="en-AU" sz="3200" kern="1200" dirty="0" smtClean="0">
                <a:solidFill>
                  <a:srgbClr val="000000"/>
                </a:solidFill>
                <a:latin typeface="Arial Narrow" pitchFamily="34" charset="0"/>
                <a:ea typeface="+mn-ea"/>
                <a:cs typeface="+mn-cs"/>
              </a:rPr>
              <a:t>Regional Trends in C-sinks and Annual Global Budget</a:t>
            </a:r>
            <a:endParaRPr lang="en-AU" sz="3200" kern="1200" dirty="0">
              <a:solidFill>
                <a:srgbClr val="000000"/>
              </a:solidFill>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00042"/>
            <a:ext cx="8715404" cy="3614749"/>
          </a:xfrm>
        </p:spPr>
        <p:txBody>
          <a:bodyPr>
            <a:noAutofit/>
          </a:bodyPr>
          <a:lstStyle/>
          <a:p>
            <a:pPr marL="0" lvl="0" indent="0" algn="just" fontAlgn="base">
              <a:spcBef>
                <a:spcPct val="0"/>
              </a:spcBef>
              <a:spcAft>
                <a:spcPct val="0"/>
              </a:spcAft>
              <a:buNone/>
            </a:pPr>
            <a:r>
              <a:rPr lang="nb-NO" sz="2200" b="1" dirty="0" smtClean="0">
                <a:latin typeface="Arial" pitchFamily="34" charset="0"/>
                <a:ea typeface="Times New Roman" pitchFamily="18" charset="0"/>
                <a:cs typeface="Arial" pitchFamily="34" charset="0"/>
              </a:rPr>
              <a:t>GCP- Land trends: modelling protocol </a:t>
            </a:r>
            <a:endParaRPr lang="en-GB" sz="2200" dirty="0" smtClean="0">
              <a:latin typeface="Arial" pitchFamily="34" charset="0"/>
            </a:endParaRPr>
          </a:p>
          <a:p>
            <a:pPr marL="0" lvl="0" indent="0" algn="just" eaLnBrk="0" fontAlgn="base" hangingPunct="0">
              <a:spcBef>
                <a:spcPct val="0"/>
              </a:spcBef>
              <a:spcAft>
                <a:spcPct val="0"/>
              </a:spcAft>
              <a:buNone/>
            </a:pPr>
            <a:r>
              <a:rPr lang="en-GB" sz="2200" dirty="0" smtClean="0">
                <a:latin typeface="Arial" pitchFamily="34" charset="0"/>
                <a:ea typeface="Times New Roman" pitchFamily="18" charset="0"/>
                <a:cs typeface="Arial" pitchFamily="34" charset="0"/>
              </a:rPr>
              <a:t>Contact: Stephen Sitch (</a:t>
            </a:r>
            <a:r>
              <a:rPr lang="en-GB" sz="2200" dirty="0" smtClean="0">
                <a:latin typeface="Arial" pitchFamily="34" charset="0"/>
                <a:ea typeface="Times New Roman" pitchFamily="18" charset="0"/>
                <a:cs typeface="Arial" pitchFamily="34" charset="0"/>
                <a:hlinkClick r:id="rId2"/>
              </a:rPr>
              <a:t>s.sitch@leeds.ac.uk</a:t>
            </a:r>
            <a:r>
              <a:rPr lang="en-GB" sz="2200" dirty="0" smtClean="0">
                <a:latin typeface="Arial" pitchFamily="34" charset="0"/>
                <a:ea typeface="Times New Roman" pitchFamily="18" charset="0"/>
                <a:cs typeface="Arial" pitchFamily="34" charset="0"/>
              </a:rPr>
              <a:t>) &amp; Pierre Friedlingstein (</a:t>
            </a:r>
            <a:r>
              <a:rPr lang="en-GB" sz="2200" dirty="0" smtClean="0">
                <a:latin typeface="Arial" pitchFamily="34" charset="0"/>
                <a:ea typeface="Times New Roman" pitchFamily="18" charset="0"/>
                <a:cs typeface="Arial" pitchFamily="34" charset="0"/>
                <a:hlinkClick r:id="rId3"/>
              </a:rPr>
              <a:t>p.friedlingstein@exeter.ac.uk</a:t>
            </a:r>
            <a:r>
              <a:rPr lang="en-GB" sz="2200" dirty="0" smtClean="0">
                <a:latin typeface="Arial" pitchFamily="34" charset="0"/>
                <a:ea typeface="Times New Roman" pitchFamily="18" charset="0"/>
                <a:cs typeface="Arial" pitchFamily="34" charset="0"/>
              </a:rPr>
              <a:t>)     </a:t>
            </a:r>
            <a:r>
              <a:rPr lang="en-GB" sz="2200" dirty="0" smtClean="0">
                <a:solidFill>
                  <a:srgbClr val="FF0000"/>
                </a:solidFill>
                <a:latin typeface="Arial" pitchFamily="34" charset="0"/>
                <a:cs typeface="Arial" pitchFamily="34" charset="0"/>
              </a:rPr>
              <a:t>http://dgvm.ceh.ac.uk</a:t>
            </a:r>
            <a:endParaRPr lang="en-GB" sz="2200" dirty="0" smtClean="0">
              <a:solidFill>
                <a:srgbClr val="FF0000"/>
              </a:solidFill>
              <a:latin typeface="Arial" pitchFamily="34" charset="0"/>
            </a:endParaRPr>
          </a:p>
          <a:p>
            <a:pPr marL="0" lvl="0" indent="0" algn="just" eaLnBrk="0" fontAlgn="base" hangingPunct="0">
              <a:spcBef>
                <a:spcPct val="0"/>
              </a:spcBef>
              <a:spcAft>
                <a:spcPct val="0"/>
              </a:spcAft>
              <a:buNone/>
            </a:pPr>
            <a:endParaRPr lang="en-GB" sz="2200" b="1" dirty="0" smtClean="0">
              <a:latin typeface="Arial" pitchFamily="34" charset="0"/>
              <a:ea typeface="Times New Roman" pitchFamily="18" charset="0"/>
              <a:cs typeface="Arial" pitchFamily="34" charset="0"/>
            </a:endParaRPr>
          </a:p>
          <a:p>
            <a:pPr marL="0" lvl="0" indent="0" algn="just" eaLnBrk="0" fontAlgn="base" hangingPunct="0">
              <a:spcBef>
                <a:spcPct val="0"/>
              </a:spcBef>
              <a:spcAft>
                <a:spcPct val="0"/>
              </a:spcAft>
              <a:buNone/>
            </a:pPr>
            <a:r>
              <a:rPr lang="en-GB" sz="2200" b="1" dirty="0" smtClean="0">
                <a:latin typeface="Arial" pitchFamily="34" charset="0"/>
                <a:ea typeface="Times New Roman" pitchFamily="18" charset="0"/>
                <a:cs typeface="Arial" pitchFamily="34" charset="0"/>
              </a:rPr>
              <a:t>Goal: </a:t>
            </a:r>
            <a:r>
              <a:rPr lang="en-GB" sz="2200" dirty="0" smtClean="0">
                <a:latin typeface="Arial" pitchFamily="34" charset="0"/>
                <a:ea typeface="Times New Roman" pitchFamily="18" charset="0"/>
                <a:cs typeface="Arial" pitchFamily="34" charset="0"/>
              </a:rPr>
              <a:t>To investigate the trends in NEE over the period 1980-2009 </a:t>
            </a:r>
          </a:p>
          <a:p>
            <a:pPr marL="0" lvl="0" indent="0" algn="just" eaLnBrk="0" fontAlgn="base" hangingPunct="0">
              <a:spcBef>
                <a:spcPct val="0"/>
              </a:spcBef>
              <a:spcAft>
                <a:spcPct val="0"/>
              </a:spcAft>
              <a:buNone/>
            </a:pPr>
            <a:endParaRPr lang="en-GB" sz="2200" dirty="0" smtClean="0">
              <a:latin typeface="Arial" pitchFamily="34" charset="0"/>
            </a:endParaRPr>
          </a:p>
          <a:p>
            <a:pPr marL="0" lvl="0" indent="0" algn="just" eaLnBrk="0" fontAlgn="base" hangingPunct="0">
              <a:spcBef>
                <a:spcPct val="0"/>
              </a:spcBef>
              <a:spcAft>
                <a:spcPct val="0"/>
              </a:spcAft>
              <a:buNone/>
            </a:pPr>
            <a:r>
              <a:rPr lang="en-GB" sz="2200" b="1" u="sng" dirty="0" smtClean="0">
                <a:latin typeface="Arial" pitchFamily="34" charset="0"/>
                <a:ea typeface="Times New Roman" pitchFamily="18" charset="0"/>
                <a:cs typeface="Arial" pitchFamily="34" charset="0"/>
              </a:rPr>
              <a:t>Participating models</a:t>
            </a:r>
            <a:endParaRPr lang="en-GB" sz="2200" b="1" dirty="0" smtClean="0">
              <a:latin typeface="Arial" pitchFamily="34" charset="0"/>
            </a:endParaRPr>
          </a:p>
          <a:p>
            <a:pPr marL="0" lvl="0" indent="0" algn="just" eaLnBrk="0" fontAlgn="base" hangingPunct="0">
              <a:spcBef>
                <a:spcPct val="0"/>
              </a:spcBef>
              <a:spcAft>
                <a:spcPct val="0"/>
              </a:spcAft>
              <a:buNone/>
            </a:pPr>
            <a:r>
              <a:rPr lang="en-GB" sz="2200" dirty="0" smtClean="0">
                <a:latin typeface="Arial" pitchFamily="34" charset="0"/>
                <a:ea typeface="Times New Roman" pitchFamily="18" charset="0"/>
                <a:cs typeface="Arial" pitchFamily="34" charset="0"/>
              </a:rPr>
              <a:t>JULES, LPJ, LPJ-GUESS, O-CN, </a:t>
            </a:r>
            <a:r>
              <a:rPr lang="en-GB" sz="2200" dirty="0" err="1" smtClean="0">
                <a:latin typeface="Arial" pitchFamily="34" charset="0"/>
                <a:ea typeface="Times New Roman" pitchFamily="18" charset="0"/>
                <a:cs typeface="Arial" pitchFamily="34" charset="0"/>
              </a:rPr>
              <a:t>Orchidee</a:t>
            </a:r>
            <a:r>
              <a:rPr lang="en-GB" sz="2200" dirty="0" smtClean="0">
                <a:latin typeface="Arial" pitchFamily="34" charset="0"/>
                <a:ea typeface="Times New Roman" pitchFamily="18" charset="0"/>
                <a:cs typeface="Arial" pitchFamily="34" charset="0"/>
              </a:rPr>
              <a:t>, </a:t>
            </a:r>
            <a:r>
              <a:rPr lang="en-GB" sz="2200" dirty="0" err="1" smtClean="0">
                <a:latin typeface="Arial" pitchFamily="34" charset="0"/>
                <a:ea typeface="Times New Roman" pitchFamily="18" charset="0"/>
                <a:cs typeface="Arial" pitchFamily="34" charset="0"/>
              </a:rPr>
              <a:t>HyLand</a:t>
            </a:r>
            <a:r>
              <a:rPr lang="en-GB" sz="2200" dirty="0" smtClean="0">
                <a:latin typeface="Arial" pitchFamily="34" charset="0"/>
                <a:ea typeface="Times New Roman" pitchFamily="18" charset="0"/>
                <a:cs typeface="Arial" pitchFamily="34" charset="0"/>
              </a:rPr>
              <a:t>, SDGVM, NCAR-CLM4, </a:t>
            </a:r>
            <a:endParaRPr lang="en-GB" sz="2200" dirty="0" smtClean="0">
              <a:latin typeface="Arial" pitchFamily="34" charset="0"/>
              <a:ea typeface="Times New Roman" pitchFamily="18" charset="0"/>
              <a:cs typeface="Arial" pitchFamily="34" charset="0"/>
            </a:endParaRPr>
          </a:p>
          <a:p>
            <a:pPr marL="0" lvl="0" indent="0" algn="just" eaLnBrk="0" fontAlgn="base" hangingPunct="0">
              <a:spcBef>
                <a:spcPct val="0"/>
              </a:spcBef>
              <a:spcAft>
                <a:spcPct val="0"/>
              </a:spcAft>
              <a:buNone/>
            </a:pPr>
            <a:r>
              <a:rPr lang="en-GB" sz="2200" i="1" dirty="0" smtClean="0">
                <a:latin typeface="Arial" pitchFamily="34" charset="0"/>
                <a:ea typeface="Times New Roman" pitchFamily="18" charset="0"/>
                <a:cs typeface="Arial" pitchFamily="34" charset="0"/>
              </a:rPr>
              <a:t>GFDL/Princeton</a:t>
            </a:r>
            <a:r>
              <a:rPr lang="en-GB" sz="2200" i="1" dirty="0" smtClean="0">
                <a:latin typeface="Arial" pitchFamily="34" charset="0"/>
                <a:ea typeface="Times New Roman" pitchFamily="18" charset="0"/>
                <a:cs typeface="Arial" pitchFamily="34" charset="0"/>
              </a:rPr>
              <a:t>, VEGAS</a:t>
            </a:r>
          </a:p>
          <a:p>
            <a:pPr marL="0" lvl="0" indent="0" algn="just" eaLnBrk="0" fontAlgn="base" hangingPunct="0">
              <a:spcBef>
                <a:spcPct val="0"/>
              </a:spcBef>
              <a:spcAft>
                <a:spcPct val="0"/>
              </a:spcAft>
              <a:buNone/>
            </a:pPr>
            <a:endParaRPr lang="en-GB" sz="2200" dirty="0" smtClean="0">
              <a:latin typeface="Arial" pitchFamily="34" charset="0"/>
              <a:ea typeface="Times New Roman" pitchFamily="18" charset="0"/>
              <a:cs typeface="Arial" pitchFamily="34" charset="0"/>
            </a:endParaRPr>
          </a:p>
          <a:p>
            <a:pPr marL="0" lvl="0" indent="0" algn="just" eaLnBrk="0" fontAlgn="base" hangingPunct="0">
              <a:spcBef>
                <a:spcPct val="0"/>
              </a:spcBef>
              <a:spcAft>
                <a:spcPct val="0"/>
              </a:spcAft>
              <a:buNone/>
            </a:pPr>
            <a:r>
              <a:rPr lang="en-GB" sz="2200" b="1" u="sng" dirty="0" smtClean="0">
                <a:latin typeface="Arial" pitchFamily="34" charset="0"/>
                <a:ea typeface="Times New Roman" pitchFamily="18" charset="0"/>
                <a:cs typeface="Arial" pitchFamily="34" charset="0"/>
              </a:rPr>
              <a:t>Model simulations</a:t>
            </a:r>
            <a:endParaRPr lang="en-GB" sz="2200" b="1" dirty="0" smtClean="0">
              <a:latin typeface="Arial" pitchFamily="34" charset="0"/>
            </a:endParaRPr>
          </a:p>
          <a:p>
            <a:pPr marL="0" lvl="0" indent="0" algn="just" eaLnBrk="0" fontAlgn="base" hangingPunct="0">
              <a:spcBef>
                <a:spcPct val="0"/>
              </a:spcBef>
              <a:spcAft>
                <a:spcPct val="0"/>
              </a:spcAft>
              <a:buNone/>
            </a:pPr>
            <a:r>
              <a:rPr lang="en-GB" sz="2200" dirty="0" smtClean="0">
                <a:latin typeface="Arial" pitchFamily="34" charset="0"/>
                <a:ea typeface="Times New Roman" pitchFamily="18" charset="0"/>
                <a:cs typeface="Arial" pitchFamily="34" charset="0"/>
              </a:rPr>
              <a:t>The models </a:t>
            </a:r>
            <a:r>
              <a:rPr lang="en-GB" sz="2200" dirty="0" smtClean="0">
                <a:latin typeface="Arial" pitchFamily="34" charset="0"/>
                <a:ea typeface="Times New Roman" pitchFamily="18" charset="0"/>
                <a:cs typeface="Arial" pitchFamily="34" charset="0"/>
              </a:rPr>
              <a:t>were </a:t>
            </a:r>
            <a:r>
              <a:rPr lang="en-GB" sz="2200" dirty="0" smtClean="0">
                <a:latin typeface="Arial" pitchFamily="34" charset="0"/>
                <a:ea typeface="Times New Roman" pitchFamily="18" charset="0"/>
                <a:cs typeface="Arial" pitchFamily="34" charset="0"/>
              </a:rPr>
              <a:t>forced over the </a:t>
            </a:r>
            <a:r>
              <a:rPr lang="en-GB" sz="2200" dirty="0" smtClean="0">
                <a:latin typeface="Arial" pitchFamily="34" charset="0"/>
                <a:ea typeface="Times New Roman" pitchFamily="18" charset="0"/>
                <a:cs typeface="Arial" pitchFamily="34" charset="0"/>
              </a:rPr>
              <a:t>1901-2009 </a:t>
            </a:r>
            <a:r>
              <a:rPr lang="en-GB" sz="2200" dirty="0" smtClean="0">
                <a:latin typeface="Arial" pitchFamily="34" charset="0"/>
                <a:ea typeface="Times New Roman" pitchFamily="18" charset="0"/>
                <a:cs typeface="Arial" pitchFamily="34" charset="0"/>
              </a:rPr>
              <a:t>period with changing CO</a:t>
            </a:r>
            <a:r>
              <a:rPr lang="en-GB" sz="2200" baseline="-30000" dirty="0" smtClean="0">
                <a:latin typeface="Arial" pitchFamily="34" charset="0"/>
                <a:ea typeface="Times New Roman" pitchFamily="18" charset="0"/>
                <a:cs typeface="Arial" pitchFamily="34" charset="0"/>
              </a:rPr>
              <a:t>2</a:t>
            </a:r>
            <a:r>
              <a:rPr lang="en-GB" sz="2200" dirty="0" smtClean="0">
                <a:latin typeface="Arial" pitchFamily="34" charset="0"/>
                <a:ea typeface="Times New Roman" pitchFamily="18" charset="0"/>
                <a:cs typeface="Arial" pitchFamily="34" charset="0"/>
              </a:rPr>
              <a:t>, climate (CRU/NCEP) and land use:</a:t>
            </a:r>
          </a:p>
          <a:p>
            <a:pPr marL="0" lvl="0" indent="0" algn="just" eaLnBrk="0" fontAlgn="base" hangingPunct="0">
              <a:spcBef>
                <a:spcPct val="0"/>
              </a:spcBef>
              <a:spcAft>
                <a:spcPct val="0"/>
              </a:spcAft>
              <a:buNone/>
            </a:pPr>
            <a:r>
              <a:rPr lang="en-GB" sz="2200" dirty="0" smtClean="0">
                <a:latin typeface="Arial" pitchFamily="34" charset="0"/>
                <a:ea typeface="Times New Roman" pitchFamily="18" charset="0"/>
                <a:cs typeface="Arial" pitchFamily="34" charset="0"/>
              </a:rPr>
              <a:t>S1: CO2 only</a:t>
            </a:r>
            <a:endParaRPr lang="en-GB" sz="2200" dirty="0" smtClean="0">
              <a:latin typeface="Arial" pitchFamily="34" charset="0"/>
            </a:endParaRPr>
          </a:p>
          <a:p>
            <a:pPr marL="0" lvl="0" indent="0" algn="just" eaLnBrk="0" fontAlgn="base" hangingPunct="0">
              <a:spcBef>
                <a:spcPct val="0"/>
              </a:spcBef>
              <a:spcAft>
                <a:spcPct val="0"/>
              </a:spcAft>
              <a:buNone/>
            </a:pPr>
            <a:r>
              <a:rPr lang="en-GB" sz="2200" dirty="0" smtClean="0">
                <a:latin typeface="Arial" pitchFamily="34" charset="0"/>
                <a:ea typeface="Times New Roman" pitchFamily="18" charset="0"/>
                <a:cs typeface="Arial" pitchFamily="34" charset="0"/>
              </a:rPr>
              <a:t>S2: CO2 and climate</a:t>
            </a:r>
            <a:endParaRPr lang="en-GB" sz="2200" dirty="0" smtClean="0">
              <a:latin typeface="Arial" pitchFamily="34" charset="0"/>
            </a:endParaRPr>
          </a:p>
          <a:p>
            <a:pPr marL="0" lvl="0" indent="0" algn="just" eaLnBrk="0" fontAlgn="base" hangingPunct="0">
              <a:spcBef>
                <a:spcPct val="0"/>
              </a:spcBef>
              <a:spcAft>
                <a:spcPct val="0"/>
              </a:spcAft>
              <a:buNone/>
            </a:pPr>
            <a:r>
              <a:rPr lang="en-GB" sz="2200" dirty="0" smtClean="0">
                <a:latin typeface="Arial" pitchFamily="34" charset="0"/>
                <a:ea typeface="Times New Roman" pitchFamily="18" charset="0"/>
                <a:cs typeface="Arial" pitchFamily="34" charset="0"/>
              </a:rPr>
              <a:t>S3 (optional): CO2, climate and land use </a:t>
            </a:r>
            <a:endParaRPr lang="en-GB" sz="2200" dirty="0" smtClean="0">
              <a:latin typeface="Arial" pitchFamily="34" charset="0"/>
            </a:endParaRPr>
          </a:p>
          <a:p>
            <a:endParaRPr lang="en-GB" sz="1800" dirty="0"/>
          </a:p>
        </p:txBody>
      </p:sp>
      <p:sp>
        <p:nvSpPr>
          <p:cNvPr id="5" name="Text Box 2"/>
          <p:cNvSpPr txBox="1">
            <a:spLocks noChangeArrowheads="1"/>
          </p:cNvSpPr>
          <p:nvPr/>
        </p:nvSpPr>
        <p:spPr bwMode="auto">
          <a:xfrm>
            <a:off x="271463" y="7938"/>
            <a:ext cx="8404225" cy="579437"/>
          </a:xfrm>
          <a:prstGeom prst="rect">
            <a:avLst/>
          </a:prstGeom>
          <a:noFill/>
          <a:ln w="9525">
            <a:noFill/>
            <a:miter lim="800000"/>
            <a:headEnd/>
            <a:tailEnd/>
          </a:ln>
          <a:effectLst/>
        </p:spPr>
        <p:txBody>
          <a:bodyPr>
            <a:spAutoFit/>
          </a:bodyPr>
          <a:lstStyle/>
          <a:p>
            <a:pPr algn="ctr" rtl="0" eaLnBrk="0" fontAlgn="base" hangingPunct="0">
              <a:spcBef>
                <a:spcPct val="0"/>
              </a:spcBef>
              <a:spcAft>
                <a:spcPct val="0"/>
              </a:spcAft>
            </a:pPr>
            <a:r>
              <a:rPr lang="en-AU" sz="3200" kern="1200" dirty="0" smtClean="0">
                <a:solidFill>
                  <a:srgbClr val="000000"/>
                </a:solidFill>
                <a:latin typeface="Arial Narrow" pitchFamily="34" charset="0"/>
                <a:ea typeface="+mn-ea"/>
                <a:cs typeface="+mn-cs"/>
              </a:rPr>
              <a:t>Trendy Protocol</a:t>
            </a:r>
            <a:endParaRPr lang="en-AU" sz="3200" kern="1200" dirty="0">
              <a:solidFill>
                <a:srgbClr val="000000"/>
              </a:solidFill>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24" y="5000636"/>
            <a:ext cx="4500594" cy="1428760"/>
          </a:xfrm>
        </p:spPr>
        <p:txBody>
          <a:bodyPr>
            <a:noAutofit/>
          </a:bodyPr>
          <a:lstStyle/>
          <a:p>
            <a:pPr>
              <a:buNone/>
            </a:pPr>
            <a:r>
              <a:rPr lang="en-GB" sz="1700" b="1" dirty="0" smtClean="0"/>
              <a:t>Land Source trend</a:t>
            </a:r>
          </a:p>
          <a:p>
            <a:pPr>
              <a:buNone/>
            </a:pPr>
            <a:r>
              <a:rPr lang="en-GB" sz="1700" dirty="0" smtClean="0"/>
              <a:t>  positive NPP trend &lt; positive RESP trend</a:t>
            </a:r>
          </a:p>
          <a:p>
            <a:pPr>
              <a:buNone/>
            </a:pPr>
            <a:r>
              <a:rPr lang="en-GB" sz="1700" dirty="0" smtClean="0"/>
              <a:t>  </a:t>
            </a:r>
            <a:r>
              <a:rPr lang="en-GB" sz="1700" dirty="0"/>
              <a:t>negative NPP trend &lt; negative RESP </a:t>
            </a:r>
            <a:r>
              <a:rPr lang="en-GB" sz="1700" dirty="0" smtClean="0"/>
              <a:t>trend</a:t>
            </a:r>
            <a:endParaRPr lang="en-GB" sz="1700" dirty="0"/>
          </a:p>
          <a:p>
            <a:pPr>
              <a:buNone/>
            </a:pPr>
            <a:r>
              <a:rPr lang="en-GB" sz="1700" dirty="0" smtClean="0"/>
              <a:t>  negative NPP trend, positive RESP trend</a:t>
            </a:r>
            <a:endParaRPr lang="en-GB" sz="1700" dirty="0"/>
          </a:p>
        </p:txBody>
      </p:sp>
      <p:pic>
        <p:nvPicPr>
          <p:cNvPr id="5" name="Picture 4" descr="global_1980-2008_detrend.eps"/>
          <p:cNvPicPr>
            <a:picLocks noChangeAspect="1"/>
          </p:cNvPicPr>
          <p:nvPr/>
        </p:nvPicPr>
        <p:blipFill>
          <a:blip r:embed="rId3"/>
          <a:srcRect b="33203"/>
          <a:stretch>
            <a:fillRect/>
          </a:stretch>
        </p:blipFill>
        <p:spPr>
          <a:xfrm>
            <a:off x="0" y="714356"/>
            <a:ext cx="9144000" cy="4071942"/>
          </a:xfrm>
          <a:prstGeom prst="rect">
            <a:avLst/>
          </a:prstGeom>
        </p:spPr>
      </p:pic>
      <p:sp>
        <p:nvSpPr>
          <p:cNvPr id="4" name="Content Placeholder 2"/>
          <p:cNvSpPr txBox="1">
            <a:spLocks/>
          </p:cNvSpPr>
          <p:nvPr/>
        </p:nvSpPr>
        <p:spPr>
          <a:xfrm>
            <a:off x="0" y="4929198"/>
            <a:ext cx="4500562" cy="1285884"/>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1" i="0" u="none" strike="noStrike" kern="0" cap="none" spc="0" normalizeH="0" baseline="0" noProof="0" dirty="0" smtClean="0">
                <a:ln>
                  <a:noFill/>
                </a:ln>
                <a:solidFill>
                  <a:schemeClr val="tx1"/>
                </a:solidFill>
                <a:effectLst/>
                <a:uLnTx/>
                <a:uFillTx/>
                <a:latin typeface="+mn-lt"/>
                <a:ea typeface="+mn-ea"/>
                <a:cs typeface="+mn-cs"/>
              </a:rPr>
              <a:t>Land Sink trend</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positive NPP trend &gt; positive RESP trend</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negative NPP trend &gt; negative RESP trend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positive NPP trend, negative RESP trend</a:t>
            </a:r>
          </a:p>
        </p:txBody>
      </p:sp>
      <p:pic>
        <p:nvPicPr>
          <p:cNvPr id="6" name="Picture 5" descr="global_1980-2008_detrend.eps"/>
          <p:cNvPicPr>
            <a:picLocks noChangeAspect="1"/>
          </p:cNvPicPr>
          <p:nvPr/>
        </p:nvPicPr>
        <p:blipFill>
          <a:blip r:embed="rId3"/>
          <a:srcRect l="26563" t="62032" r="50104" b="35235"/>
          <a:stretch>
            <a:fillRect/>
          </a:stretch>
        </p:blipFill>
        <p:spPr>
          <a:xfrm rot="16200000">
            <a:off x="7827195" y="5183996"/>
            <a:ext cx="2133608" cy="357190"/>
          </a:xfrm>
          <a:prstGeom prst="rect">
            <a:avLst/>
          </a:prstGeom>
        </p:spPr>
      </p:pic>
      <p:pic>
        <p:nvPicPr>
          <p:cNvPr id="7" name="Picture 6" descr="global_1980-2008_detrend.eps"/>
          <p:cNvPicPr>
            <a:picLocks noChangeAspect="1"/>
          </p:cNvPicPr>
          <p:nvPr/>
        </p:nvPicPr>
        <p:blipFill>
          <a:blip r:embed="rId3"/>
          <a:srcRect l="6927" t="62033" r="75104" b="35235"/>
          <a:stretch>
            <a:fillRect/>
          </a:stretch>
        </p:blipFill>
        <p:spPr>
          <a:xfrm rot="5400000">
            <a:off x="3571868" y="5429264"/>
            <a:ext cx="1643074" cy="357190"/>
          </a:xfrm>
          <a:prstGeom prst="rect">
            <a:avLst/>
          </a:prstGeom>
        </p:spPr>
      </p:pic>
      <p:sp>
        <p:nvSpPr>
          <p:cNvPr id="8" name="Rectangle 7"/>
          <p:cNvSpPr/>
          <p:nvPr/>
        </p:nvSpPr>
        <p:spPr>
          <a:xfrm>
            <a:off x="785786" y="2786058"/>
            <a:ext cx="78581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2"/>
          <p:cNvSpPr txBox="1">
            <a:spLocks noChangeArrowheads="1"/>
          </p:cNvSpPr>
          <p:nvPr/>
        </p:nvSpPr>
        <p:spPr bwMode="auto">
          <a:xfrm>
            <a:off x="1143008" y="0"/>
            <a:ext cx="7429520" cy="584775"/>
          </a:xfrm>
          <a:prstGeom prst="rect">
            <a:avLst/>
          </a:prstGeom>
          <a:noFill/>
          <a:ln w="9525">
            <a:noFill/>
            <a:miter lim="800000"/>
            <a:headEnd/>
            <a:tailEnd/>
          </a:ln>
          <a:effectLst/>
        </p:spPr>
        <p:txBody>
          <a:bodyPr wrap="square">
            <a:spAutoFit/>
          </a:bodyPr>
          <a:lstStyle/>
          <a:p>
            <a:r>
              <a:rPr lang="en-AU" sz="3200" kern="1200" dirty="0" smtClean="0">
                <a:solidFill>
                  <a:srgbClr val="000000"/>
                </a:solidFill>
                <a:latin typeface="Arial Narrow" pitchFamily="34" charset="0"/>
                <a:ea typeface="+mn-ea"/>
                <a:cs typeface="+mn-cs"/>
              </a:rPr>
              <a:t> </a:t>
            </a:r>
            <a:r>
              <a:rPr lang="en-GB" sz="3200" dirty="0" smtClean="0">
                <a:latin typeface="Arial Narrow" pitchFamily="34" charset="0"/>
              </a:rPr>
              <a:t>Trends in Land Processes</a:t>
            </a:r>
            <a:endParaRPr lang="en-AU" sz="3200" kern="1200" dirty="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bal_detrend_all.eps"/>
          <p:cNvPicPr>
            <a:picLocks noGrp="1" noChangeAspect="1"/>
          </p:cNvPicPr>
          <p:nvPr>
            <p:ph idx="1"/>
          </p:nvPr>
        </p:nvPicPr>
        <p:blipFill>
          <a:blip r:embed="rId2"/>
          <a:stretch>
            <a:fillRect/>
          </a:stretch>
        </p:blipFill>
        <p:spPr>
          <a:xfrm>
            <a:off x="0" y="785794"/>
            <a:ext cx="4857784" cy="7286675"/>
          </a:xfrm>
        </p:spPr>
      </p:pic>
      <p:sp>
        <p:nvSpPr>
          <p:cNvPr id="6" name="Content Placeholder 2"/>
          <p:cNvSpPr txBox="1">
            <a:spLocks/>
          </p:cNvSpPr>
          <p:nvPr/>
        </p:nvSpPr>
        <p:spPr>
          <a:xfrm>
            <a:off x="4429124" y="1142984"/>
            <a:ext cx="4500562" cy="1285884"/>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1" i="0" u="none" strike="noStrike" kern="0" cap="none" spc="0" normalizeH="0" baseline="0" noProof="0" dirty="0" smtClean="0">
                <a:ln>
                  <a:noFill/>
                </a:ln>
                <a:solidFill>
                  <a:schemeClr val="tx1"/>
                </a:solidFill>
                <a:effectLst/>
                <a:uLnTx/>
                <a:uFillTx/>
                <a:latin typeface="+mn-lt"/>
                <a:ea typeface="+mn-ea"/>
                <a:cs typeface="+mn-cs"/>
              </a:rPr>
              <a:t>Land Sink trend</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positive NPP trend &gt; positive RESP trend</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negative NPP trend &gt; negative RESP trend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positive NPP trend, negative RESP trend</a:t>
            </a:r>
          </a:p>
        </p:txBody>
      </p:sp>
      <p:pic>
        <p:nvPicPr>
          <p:cNvPr id="7" name="Picture 6" descr="global_1980-2008_detrend.eps"/>
          <p:cNvPicPr>
            <a:picLocks noChangeAspect="1"/>
          </p:cNvPicPr>
          <p:nvPr/>
        </p:nvPicPr>
        <p:blipFill>
          <a:blip r:embed="rId3"/>
          <a:srcRect l="6927" t="62033" r="56354" b="35235"/>
          <a:stretch>
            <a:fillRect/>
          </a:stretch>
        </p:blipFill>
        <p:spPr>
          <a:xfrm rot="5400000">
            <a:off x="7286644" y="2428868"/>
            <a:ext cx="3357586" cy="357190"/>
          </a:xfrm>
          <a:prstGeom prst="rect">
            <a:avLst/>
          </a:prstGeom>
        </p:spPr>
      </p:pic>
      <p:sp>
        <p:nvSpPr>
          <p:cNvPr id="8" name="Content Placeholder 2"/>
          <p:cNvSpPr txBox="1">
            <a:spLocks/>
          </p:cNvSpPr>
          <p:nvPr/>
        </p:nvSpPr>
        <p:spPr>
          <a:xfrm>
            <a:off x="4429124" y="2857496"/>
            <a:ext cx="4500594" cy="142876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700" b="1" i="0" u="none" strike="noStrike" kern="1200" cap="none" spc="0" normalizeH="0" baseline="0" noProof="0" dirty="0" smtClean="0">
                <a:ln>
                  <a:noFill/>
                </a:ln>
                <a:solidFill>
                  <a:schemeClr val="tx1"/>
                </a:solidFill>
                <a:effectLst/>
                <a:uLnTx/>
                <a:uFillTx/>
                <a:latin typeface="+mn-lt"/>
                <a:ea typeface="+mn-ea"/>
                <a:cs typeface="+mn-cs"/>
              </a:rPr>
              <a:t>Land Source trend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700" b="0" i="0" u="none" strike="noStrike" kern="1200" cap="none" spc="0" normalizeH="0" baseline="0" noProof="0" dirty="0" smtClean="0">
                <a:ln>
                  <a:noFill/>
                </a:ln>
                <a:solidFill>
                  <a:schemeClr val="tx1"/>
                </a:solidFill>
                <a:effectLst/>
                <a:uLnTx/>
                <a:uFillTx/>
                <a:latin typeface="+mn-lt"/>
                <a:ea typeface="+mn-ea"/>
                <a:cs typeface="+mn-cs"/>
              </a:rPr>
              <a:t> positive NPP trend &lt; positive RESP trend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700" b="0" i="0" u="none" strike="noStrike" kern="1200" cap="none" spc="0" normalizeH="0" baseline="0" noProof="0" dirty="0" smtClean="0">
                <a:ln>
                  <a:noFill/>
                </a:ln>
                <a:solidFill>
                  <a:schemeClr val="tx1"/>
                </a:solidFill>
                <a:effectLst/>
                <a:uLnTx/>
                <a:uFillTx/>
                <a:latin typeface="+mn-lt"/>
                <a:ea typeface="+mn-ea"/>
                <a:cs typeface="+mn-cs"/>
              </a:rPr>
              <a:t> negative NPP trend &lt; negative RESP trend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700" b="0" i="0" u="none" strike="noStrike" kern="1200" cap="none" spc="0" normalizeH="0" baseline="0" noProof="0" dirty="0" smtClean="0">
                <a:ln>
                  <a:noFill/>
                </a:ln>
                <a:solidFill>
                  <a:schemeClr val="tx1"/>
                </a:solidFill>
                <a:effectLst/>
                <a:uLnTx/>
                <a:uFillTx/>
                <a:latin typeface="+mn-lt"/>
                <a:ea typeface="+mn-ea"/>
                <a:cs typeface="+mn-cs"/>
              </a:rPr>
              <a:t> negative NPP trend, positive RESP trend</a:t>
            </a:r>
            <a:endParaRPr kumimoji="0" lang="en-GB"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Box 2"/>
          <p:cNvSpPr txBox="1">
            <a:spLocks noChangeArrowheads="1"/>
          </p:cNvSpPr>
          <p:nvPr/>
        </p:nvSpPr>
        <p:spPr bwMode="auto">
          <a:xfrm>
            <a:off x="1143008" y="0"/>
            <a:ext cx="7429520" cy="584775"/>
          </a:xfrm>
          <a:prstGeom prst="rect">
            <a:avLst/>
          </a:prstGeom>
          <a:noFill/>
          <a:ln w="9525">
            <a:noFill/>
            <a:miter lim="800000"/>
            <a:headEnd/>
            <a:tailEnd/>
          </a:ln>
          <a:effectLst/>
        </p:spPr>
        <p:txBody>
          <a:bodyPr wrap="square">
            <a:spAutoFit/>
          </a:bodyPr>
          <a:lstStyle/>
          <a:p>
            <a:r>
              <a:rPr lang="en-AU" sz="3200" kern="1200" dirty="0" smtClean="0">
                <a:solidFill>
                  <a:srgbClr val="000000"/>
                </a:solidFill>
                <a:latin typeface="Arial Narrow" pitchFamily="34" charset="0"/>
                <a:ea typeface="+mn-ea"/>
                <a:cs typeface="+mn-cs"/>
              </a:rPr>
              <a:t> Climatic Drivers of </a:t>
            </a:r>
            <a:r>
              <a:rPr lang="en-GB" sz="3200" dirty="0" smtClean="0">
                <a:latin typeface="Arial Narrow" pitchFamily="34" charset="0"/>
              </a:rPr>
              <a:t>Trends in Land Processes</a:t>
            </a:r>
            <a:endParaRPr lang="en-AU" sz="3200" kern="1200" dirty="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928662" y="928670"/>
            <a:ext cx="7029450" cy="4867275"/>
          </a:xfrm>
          <a:prstGeom prst="rect">
            <a:avLst/>
          </a:prstGeom>
          <a:noFill/>
          <a:ln w="9525">
            <a:noFill/>
            <a:miter lim="800000"/>
            <a:headEnd/>
            <a:tailEnd/>
          </a:ln>
          <a:effectLst/>
        </p:spPr>
      </p:pic>
      <p:sp>
        <p:nvSpPr>
          <p:cNvPr id="6" name="TextBox 5"/>
          <p:cNvSpPr txBox="1"/>
          <p:nvPr/>
        </p:nvSpPr>
        <p:spPr>
          <a:xfrm>
            <a:off x="6715140" y="5929330"/>
            <a:ext cx="2643238" cy="369332"/>
          </a:xfrm>
          <a:prstGeom prst="rect">
            <a:avLst/>
          </a:prstGeom>
          <a:noFill/>
        </p:spPr>
        <p:txBody>
          <a:bodyPr wrap="square" rtlCol="0">
            <a:spAutoFit/>
          </a:bodyPr>
          <a:lstStyle/>
          <a:p>
            <a:r>
              <a:rPr lang="en-GB" dirty="0" smtClean="0"/>
              <a:t>B. Mueller, ETH Zurich</a:t>
            </a:r>
            <a:endParaRPr lang="en-GB" dirty="0"/>
          </a:p>
        </p:txBody>
      </p:sp>
      <p:sp>
        <p:nvSpPr>
          <p:cNvPr id="5" name="Text Box 2"/>
          <p:cNvSpPr txBox="1">
            <a:spLocks noChangeArrowheads="1"/>
          </p:cNvSpPr>
          <p:nvPr/>
        </p:nvSpPr>
        <p:spPr bwMode="auto">
          <a:xfrm>
            <a:off x="-71438" y="7938"/>
            <a:ext cx="9358346" cy="584775"/>
          </a:xfrm>
          <a:prstGeom prst="rect">
            <a:avLst/>
          </a:prstGeom>
          <a:noFill/>
          <a:ln w="9525">
            <a:noFill/>
            <a:miter lim="800000"/>
            <a:headEnd/>
            <a:tailEnd/>
          </a:ln>
          <a:effectLst/>
        </p:spPr>
        <p:txBody>
          <a:bodyPr wrap="square">
            <a:spAutoFit/>
          </a:bodyPr>
          <a:lstStyle/>
          <a:p>
            <a:pPr algn="ctr" rtl="0" eaLnBrk="0" fontAlgn="base" hangingPunct="0">
              <a:spcBef>
                <a:spcPct val="0"/>
              </a:spcBef>
              <a:spcAft>
                <a:spcPct val="0"/>
              </a:spcAft>
            </a:pPr>
            <a:r>
              <a:rPr lang="en-AU" sz="3200" kern="1200" dirty="0" smtClean="0">
                <a:solidFill>
                  <a:srgbClr val="000000"/>
                </a:solidFill>
                <a:latin typeface="Arial Narrow" pitchFamily="34" charset="0"/>
                <a:ea typeface="+mn-ea"/>
                <a:cs typeface="+mn-cs"/>
              </a:rPr>
              <a:t> Satellite Evidence: Trends in Soil Moisture</a:t>
            </a:r>
            <a:endParaRPr lang="en-AU" sz="3200" kern="1200" dirty="0">
              <a:solidFill>
                <a:srgbClr val="000000"/>
              </a:solidFill>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7688" name="Object 8"/>
          <p:cNvGraphicFramePr>
            <a:graphicFrameLocks noGrp="1" noChangeAspect="1"/>
          </p:cNvGraphicFramePr>
          <p:nvPr>
            <p:ph idx="1"/>
          </p:nvPr>
        </p:nvGraphicFramePr>
        <p:xfrm>
          <a:off x="428596" y="928670"/>
          <a:ext cx="8242300" cy="4949825"/>
        </p:xfrm>
        <a:graphic>
          <a:graphicData uri="http://schemas.openxmlformats.org/presentationml/2006/ole">
            <p:oleObj spid="_x0000_s139266" name="Worksheet" r:id="rId3" imgW="7010400" imgH="4210050" progId="Excel.Sheet.8">
              <p:embed/>
            </p:oleObj>
          </a:graphicData>
        </a:graphic>
      </p:graphicFrame>
      <p:sp>
        <p:nvSpPr>
          <p:cNvPr id="4" name="Text Box 2"/>
          <p:cNvSpPr txBox="1">
            <a:spLocks noChangeArrowheads="1"/>
          </p:cNvSpPr>
          <p:nvPr/>
        </p:nvSpPr>
        <p:spPr bwMode="auto">
          <a:xfrm>
            <a:off x="-71438" y="7938"/>
            <a:ext cx="9358346" cy="584775"/>
          </a:xfrm>
          <a:prstGeom prst="rect">
            <a:avLst/>
          </a:prstGeom>
          <a:noFill/>
          <a:ln w="9525">
            <a:noFill/>
            <a:miter lim="800000"/>
            <a:headEnd/>
            <a:tailEnd/>
          </a:ln>
          <a:effectLst/>
        </p:spPr>
        <p:txBody>
          <a:bodyPr wrap="square">
            <a:spAutoFit/>
          </a:bodyPr>
          <a:lstStyle/>
          <a:p>
            <a:pPr algn="ctr" rtl="0" eaLnBrk="0" fontAlgn="base" hangingPunct="0">
              <a:spcBef>
                <a:spcPct val="0"/>
              </a:spcBef>
              <a:spcAft>
                <a:spcPct val="0"/>
              </a:spcAft>
            </a:pPr>
            <a:r>
              <a:rPr lang="en-AU" sz="3200" kern="1200" dirty="0" smtClean="0">
                <a:solidFill>
                  <a:srgbClr val="000000"/>
                </a:solidFill>
                <a:latin typeface="Arial Narrow" pitchFamily="34" charset="0"/>
                <a:ea typeface="+mn-ea"/>
                <a:cs typeface="+mn-cs"/>
              </a:rPr>
              <a:t>Remarkable Similarity between NPP evolution from DGVMs</a:t>
            </a:r>
            <a:endParaRPr lang="en-AU" sz="3200" kern="1200" dirty="0">
              <a:solidFill>
                <a:srgbClr val="000000"/>
              </a:solidFill>
              <a:latin typeface="Arial Narrow" pitchFamily="34"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428596" y="1071546"/>
          <a:ext cx="8215370"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ChangeArrowheads="1"/>
          </p:cNvSpPr>
          <p:nvPr/>
        </p:nvSpPr>
        <p:spPr bwMode="auto">
          <a:xfrm>
            <a:off x="857224" y="0"/>
            <a:ext cx="7429520" cy="584775"/>
          </a:xfrm>
          <a:prstGeom prst="rect">
            <a:avLst/>
          </a:prstGeom>
          <a:noFill/>
          <a:ln w="9525">
            <a:noFill/>
            <a:miter lim="800000"/>
            <a:headEnd/>
            <a:tailEnd/>
          </a:ln>
          <a:effectLst/>
        </p:spPr>
        <p:txBody>
          <a:bodyPr wrap="square">
            <a:spAutoFit/>
          </a:bodyPr>
          <a:lstStyle/>
          <a:p>
            <a:r>
              <a:rPr lang="en-AU" sz="3200" kern="1200" dirty="0" smtClean="0">
                <a:solidFill>
                  <a:srgbClr val="000000"/>
                </a:solidFill>
                <a:latin typeface="Arial Narrow" pitchFamily="34" charset="0"/>
                <a:ea typeface="+mn-ea"/>
                <a:cs typeface="+mn-cs"/>
              </a:rPr>
              <a:t> </a:t>
            </a:r>
            <a:r>
              <a:rPr lang="en-GB" sz="3200" dirty="0" smtClean="0">
                <a:latin typeface="Arial Narrow" pitchFamily="34" charset="0"/>
              </a:rPr>
              <a:t>Global NPP explains most of the NEE variability</a:t>
            </a:r>
            <a:endParaRPr lang="en-AU" sz="3200" kern="1200" dirty="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654</Words>
  <Application>Microsoft Office PowerPoint</Application>
  <PresentationFormat>On-screen Show (4:3)</PresentationFormat>
  <Paragraphs>124</Paragraphs>
  <Slides>13</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18" baseType="lpstr">
      <vt:lpstr>Office Theme</vt:lpstr>
      <vt:lpstr>Default Design</vt:lpstr>
      <vt:lpstr>1_Default Design</vt:lpstr>
      <vt:lpstr>2_Default Design</vt:lpstr>
      <vt:lpstr>Worksheet</vt:lpstr>
      <vt:lpstr>DGVM runs for Trendy/RECCAP    S. Sitch, P. Friedlingstein, A. Ahlström, A. Arneth, G. Bonan, P. Canadell, F. Chevallier, P. Ciais, C. Huntingford, C. D., P. Levy, M. R. Lomas, B. Mueller, M. Reichstein, S. Running, S. I. Seneviratne, N. Viovy, F. I. Woodward, S. Zaehle, M. Zhao </vt:lpstr>
      <vt:lpstr>Slide 2</vt:lpstr>
      <vt:lpstr>Slide 3</vt:lpstr>
      <vt:lpstr>Slide 4</vt:lpstr>
      <vt:lpstr>Slide 5</vt:lpstr>
      <vt:lpstr>Slide 6</vt:lpstr>
      <vt:lpstr>Slide 7</vt:lpstr>
      <vt:lpstr>Slide 8</vt:lpstr>
      <vt:lpstr>Slide 9</vt:lpstr>
      <vt:lpstr>Slide 10</vt:lpstr>
      <vt:lpstr>Alternative Upscaling Approaches Multidimensional flux patterns...</vt:lpstr>
      <vt:lpstr>Slide 12</vt:lpstr>
      <vt:lpstr>Slide 13</vt:lpstr>
    </vt:vector>
  </TitlesOfParts>
  <Company>University of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global biogeochemical cycles</dc:title>
  <dc:creator>geossi</dc:creator>
  <cp:lastModifiedBy>geossi</cp:lastModifiedBy>
  <cp:revision>160</cp:revision>
  <dcterms:created xsi:type="dcterms:W3CDTF">2010-02-19T08:20:37Z</dcterms:created>
  <dcterms:modified xsi:type="dcterms:W3CDTF">2010-10-06T12:06:01Z</dcterms:modified>
</cp:coreProperties>
</file>